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23"/>
  </p:notesMasterIdLst>
  <p:sldIdLst>
    <p:sldId id="256" r:id="rId2"/>
    <p:sldId id="257" r:id="rId3"/>
    <p:sldId id="258" r:id="rId4"/>
    <p:sldId id="259" r:id="rId5"/>
    <p:sldId id="261" r:id="rId6"/>
    <p:sldId id="263" r:id="rId7"/>
    <p:sldId id="271" r:id="rId8"/>
    <p:sldId id="264" r:id="rId9"/>
    <p:sldId id="267" r:id="rId10"/>
    <p:sldId id="268" r:id="rId11"/>
    <p:sldId id="269" r:id="rId12"/>
    <p:sldId id="265" r:id="rId13"/>
    <p:sldId id="266" r:id="rId14"/>
    <p:sldId id="272" r:id="rId15"/>
    <p:sldId id="273" r:id="rId16"/>
    <p:sldId id="274" r:id="rId17"/>
    <p:sldId id="276"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33D73-5C94-460B-932B-F6C17C186352}" type="datetimeFigureOut">
              <a:rPr lang="en-US" smtClean="0"/>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A8C7C-1ABE-4FF5-934C-C57B25CE0AC5}" type="slidenum">
              <a:rPr lang="en-US" smtClean="0"/>
              <a:t>‹#›</a:t>
            </a:fld>
            <a:endParaRPr lang="en-US"/>
          </a:p>
        </p:txBody>
      </p:sp>
    </p:spTree>
    <p:extLst>
      <p:ext uri="{BB962C8B-B14F-4D97-AF65-F5344CB8AC3E}">
        <p14:creationId xmlns:p14="http://schemas.microsoft.com/office/powerpoint/2010/main" val="422136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D7A8C7C-1ABE-4FF5-934C-C57B25CE0AC5}" type="slidenum">
              <a:rPr lang="en-US" smtClean="0"/>
              <a:t>18</a:t>
            </a:fld>
            <a:endParaRPr lang="en-US"/>
          </a:p>
        </p:txBody>
      </p:sp>
    </p:spTree>
    <p:extLst>
      <p:ext uri="{BB962C8B-B14F-4D97-AF65-F5344CB8AC3E}">
        <p14:creationId xmlns:p14="http://schemas.microsoft.com/office/powerpoint/2010/main" val="3849897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321570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70258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73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524569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5229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882942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3782155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302023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16691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97B0B-846B-4BE9-B9C7-2D99A114B619}"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374227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597B0B-846B-4BE9-B9C7-2D99A114B619}"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125652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597B0B-846B-4BE9-B9C7-2D99A114B619}"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6243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597B0B-846B-4BE9-B9C7-2D99A114B619}"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4739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97B0B-846B-4BE9-B9C7-2D99A114B619}"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58265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97B0B-846B-4BE9-B9C7-2D99A114B619}"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92864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97B0B-846B-4BE9-B9C7-2D99A114B619}"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A7664-5AB5-4023-95B6-85ABA62CC934}" type="slidenum">
              <a:rPr lang="en-US" smtClean="0"/>
              <a:t>‹#›</a:t>
            </a:fld>
            <a:endParaRPr lang="en-US"/>
          </a:p>
        </p:txBody>
      </p:sp>
    </p:spTree>
    <p:extLst>
      <p:ext uri="{BB962C8B-B14F-4D97-AF65-F5344CB8AC3E}">
        <p14:creationId xmlns:p14="http://schemas.microsoft.com/office/powerpoint/2010/main" val="296174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597B0B-846B-4BE9-B9C7-2D99A114B619}" type="datetimeFigureOut">
              <a:rPr lang="en-US" smtClean="0"/>
              <a:t>10/6/2014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BBA7664-5AB5-4023-95B6-85ABA62CC934}" type="slidenum">
              <a:rPr lang="en-US" smtClean="0"/>
              <a:t>‹#›</a:t>
            </a:fld>
            <a:endParaRPr lang="en-US"/>
          </a:p>
        </p:txBody>
      </p:sp>
    </p:spTree>
    <p:extLst>
      <p:ext uri="{BB962C8B-B14F-4D97-AF65-F5344CB8AC3E}">
        <p14:creationId xmlns:p14="http://schemas.microsoft.com/office/powerpoint/2010/main" val="3081681870"/>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52400"/>
            <a:ext cx="8458200" cy="1143000"/>
          </a:xfrm>
        </p:spPr>
        <p:txBody>
          <a:bodyPr>
            <a:normAutofit fontScale="90000"/>
          </a:bodyPr>
          <a:lstStyle/>
          <a:p>
            <a:pPr algn="ctr"/>
            <a:r>
              <a:rPr lang="id-ID" b="1" dirty="0" smtClean="0">
                <a:solidFill>
                  <a:srgbClr val="FF0000"/>
                </a:solidFill>
              </a:rPr>
              <a:t>PENGAMBILAN SAMPEL AUDIT UNTUK PENGUJIAN PERINCIAN SALDO</a:t>
            </a:r>
            <a:endParaRPr lang="id-ID" b="1" dirty="0">
              <a:solidFill>
                <a:srgbClr val="FF0000"/>
              </a:solidFill>
            </a:endParaRPr>
          </a:p>
        </p:txBody>
      </p:sp>
      <p:sp>
        <p:nvSpPr>
          <p:cNvPr id="3" name="Content Placeholder 2"/>
          <p:cNvSpPr>
            <a:spLocks noGrp="1"/>
          </p:cNvSpPr>
          <p:nvPr>
            <p:ph idx="1"/>
          </p:nvPr>
        </p:nvSpPr>
        <p:spPr>
          <a:xfrm>
            <a:off x="228600" y="1371600"/>
            <a:ext cx="8762999" cy="5257800"/>
          </a:xfrm>
        </p:spPr>
        <p:txBody>
          <a:bodyPr>
            <a:noAutofit/>
          </a:bodyPr>
          <a:lstStyle/>
          <a:p>
            <a:r>
              <a:rPr lang="id-ID" sz="2400" dirty="0" smtClean="0"/>
              <a:t>1. MEMBEDAKAN PENGAMBILAN SAMPEL AUDIT UNTUK PENGUJIAN PERINCIAN SALDO, PENGUJIAN PENGENDALIAN DAN PENGUJIAN SUBSTANTIF ATAS TRANSAKSI</a:t>
            </a:r>
          </a:p>
          <a:p>
            <a:endParaRPr lang="id-ID" sz="2400" dirty="0" smtClean="0"/>
          </a:p>
          <a:p>
            <a:r>
              <a:rPr lang="id-ID" sz="2400" dirty="0" smtClean="0">
                <a:solidFill>
                  <a:srgbClr val="7030A0"/>
                </a:solidFill>
              </a:rPr>
              <a:t>2. MENERAPKAN PENGAMBILAN SAMPEL NONSTATISTIK UNTUK PENGUJIAN PERINCIAN SALDO</a:t>
            </a:r>
          </a:p>
          <a:p>
            <a:endParaRPr lang="id-ID" sz="2400" dirty="0" smtClean="0">
              <a:solidFill>
                <a:schemeClr val="accent5">
                  <a:lumMod val="75000"/>
                </a:schemeClr>
              </a:solidFill>
            </a:endParaRPr>
          </a:p>
          <a:p>
            <a:r>
              <a:rPr lang="id-ID" sz="2400" dirty="0" smtClean="0">
                <a:solidFill>
                  <a:schemeClr val="accent5">
                    <a:lumMod val="75000"/>
                  </a:schemeClr>
                </a:solidFill>
              </a:rPr>
              <a:t>3. MENERAPKAN PENGAMBILAN SAMPEL UNIT MONETER</a:t>
            </a:r>
          </a:p>
          <a:p>
            <a:r>
              <a:rPr lang="id-ID" sz="2400" dirty="0" smtClean="0">
                <a:solidFill>
                  <a:schemeClr val="accent2">
                    <a:lumMod val="50000"/>
                  </a:schemeClr>
                </a:solidFill>
              </a:rPr>
              <a:t>4. MENJELASKAN TENTANG PENGAMBILAN SAMPEL VARIABEL</a:t>
            </a:r>
          </a:p>
          <a:p>
            <a:endParaRPr lang="id-ID" sz="2400" b="1" dirty="0" smtClean="0">
              <a:solidFill>
                <a:schemeClr val="accent6">
                  <a:lumMod val="50000"/>
                </a:schemeClr>
              </a:solidFill>
            </a:endParaRPr>
          </a:p>
          <a:p>
            <a:r>
              <a:rPr lang="id-ID" sz="2400" b="1" dirty="0" smtClean="0">
                <a:solidFill>
                  <a:schemeClr val="accent6">
                    <a:lumMod val="50000"/>
                  </a:schemeClr>
                </a:solidFill>
              </a:rPr>
              <a:t>5. MENGGUNAKAN ESTIMASI PERBEDAAN DALAM PENGUJIAN PERINCIAN SALDO</a:t>
            </a:r>
            <a:endParaRPr lang="id-ID" sz="2400" b="1" dirty="0">
              <a:solidFill>
                <a:schemeClr val="accent6">
                  <a:lumMod val="50000"/>
                </a:schemeClr>
              </a:solidFill>
            </a:endParaRPr>
          </a:p>
        </p:txBody>
      </p:sp>
    </p:spTree>
    <p:extLst>
      <p:ext uri="{BB962C8B-B14F-4D97-AF65-F5344CB8AC3E}">
        <p14:creationId xmlns:p14="http://schemas.microsoft.com/office/powerpoint/2010/main" val="5374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2119636"/>
              </p:ext>
            </p:extLst>
          </p:nvPr>
        </p:nvGraphicFramePr>
        <p:xfrm>
          <a:off x="23884" y="4549"/>
          <a:ext cx="9120116" cy="7081268"/>
        </p:xfrm>
        <a:graphic>
          <a:graphicData uri="http://schemas.openxmlformats.org/drawingml/2006/table">
            <a:tbl>
              <a:tblPr firstRow="1" firstCol="1" bandRow="1">
                <a:tableStyleId>{5C22544A-7EE6-4342-B048-85BDC9FD1C3A}</a:tableStyleId>
              </a:tblPr>
              <a:tblGrid>
                <a:gridCol w="3810067"/>
                <a:gridCol w="2501955"/>
                <a:gridCol w="2808094"/>
              </a:tblGrid>
              <a:tr h="221077">
                <a:tc gridSpan="3">
                  <a:txBody>
                    <a:bodyPr/>
                    <a:lstStyle/>
                    <a:p>
                      <a:pPr algn="ctr">
                        <a:lnSpc>
                          <a:spcPct val="107000"/>
                        </a:lnSpc>
                        <a:spcAft>
                          <a:spcPts val="0"/>
                        </a:spcAft>
                      </a:pPr>
                      <a:r>
                        <a:rPr lang="id-ID" sz="1600" dirty="0">
                          <a:effectLst/>
                        </a:rPr>
                        <a:t>Faktor yang mempengaruhi Jumlah Sampel untuk Pengujian Perincian Saldo</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hMerge="1">
                  <a:txBody>
                    <a:bodyPr/>
                    <a:lstStyle/>
                    <a:p>
                      <a:endParaRPr lang="id-ID"/>
                    </a:p>
                  </a:txBody>
                  <a:tcPr/>
                </a:tc>
                <a:tc hMerge="1">
                  <a:txBody>
                    <a:bodyPr/>
                    <a:lstStyle/>
                    <a:p>
                      <a:endParaRPr lang="id-ID"/>
                    </a:p>
                  </a:txBody>
                  <a:tcPr/>
                </a:tc>
              </a:tr>
              <a:tr h="437960">
                <a:tc>
                  <a:txBody>
                    <a:bodyPr/>
                    <a:lstStyle/>
                    <a:p>
                      <a:pPr>
                        <a:lnSpc>
                          <a:spcPct val="107000"/>
                        </a:lnSpc>
                        <a:spcAft>
                          <a:spcPts val="0"/>
                        </a:spcAft>
                      </a:pPr>
                      <a:r>
                        <a:rPr lang="id-ID" sz="1400" dirty="0">
                          <a:solidFill>
                            <a:schemeClr val="bg1"/>
                          </a:solidFill>
                          <a:effectLst/>
                        </a:rPr>
                        <a:t>Faktor</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Persyaratan untuk jumlah sampel yg lebih kecil</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Persyaratan untuk jumlah sampel yg lebih besar</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1364425">
                <a:tc>
                  <a:txBody>
                    <a:bodyPr/>
                    <a:lstStyle/>
                    <a:p>
                      <a:pPr>
                        <a:lnSpc>
                          <a:spcPct val="107000"/>
                        </a:lnSpc>
                        <a:spcAft>
                          <a:spcPts val="0"/>
                        </a:spcAft>
                      </a:pPr>
                      <a:r>
                        <a:rPr lang="id-ID" sz="1400" dirty="0">
                          <a:solidFill>
                            <a:schemeClr val="bg1"/>
                          </a:solidFill>
                          <a:effectLst/>
                        </a:rPr>
                        <a:t>Risiko pengendalian  (ARACR)/ (Acceptable risk of accessing control risk too low/risiko yg diterima jika risiko pengendalian terlalu rendah)</a:t>
                      </a:r>
                    </a:p>
                    <a:p>
                      <a:pPr>
                        <a:lnSpc>
                          <a:spcPct val="107000"/>
                        </a:lnSpc>
                        <a:spcAft>
                          <a:spcPts val="0"/>
                        </a:spcAft>
                      </a:pPr>
                      <a:r>
                        <a:rPr lang="id-ID" sz="1400" dirty="0">
                          <a:solidFill>
                            <a:schemeClr val="bg1"/>
                          </a:solidFill>
                          <a:effectLst/>
                        </a:rPr>
                        <a:t>Mempengaruhi risiko yg dpt diterima atas kesalahan penerimaan </a:t>
                      </a:r>
                    </a:p>
                    <a:p>
                      <a:pPr>
                        <a:lnSpc>
                          <a:spcPct val="107000"/>
                        </a:lnSpc>
                        <a:spcAft>
                          <a:spcPts val="0"/>
                        </a:spcAft>
                      </a:pPr>
                      <a:r>
                        <a:rPr lang="id-ID" sz="1400" dirty="0">
                          <a:solidFill>
                            <a:schemeClr val="bg1"/>
                          </a:solidFill>
                          <a:effectLst/>
                        </a:rPr>
                        <a:t> </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Risiko pengendalian rendah</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Risiko pengendalian tinggi</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1215846">
                <a:tc>
                  <a:txBody>
                    <a:bodyPr/>
                    <a:lstStyle/>
                    <a:p>
                      <a:pPr>
                        <a:lnSpc>
                          <a:spcPct val="107000"/>
                        </a:lnSpc>
                        <a:spcAft>
                          <a:spcPts val="0"/>
                        </a:spcAft>
                      </a:pPr>
                      <a:r>
                        <a:rPr lang="id-ID" sz="1400" dirty="0">
                          <a:solidFill>
                            <a:schemeClr val="bg1"/>
                          </a:solidFill>
                          <a:effectLst/>
                        </a:rPr>
                        <a:t>Hasil dr prosedur substantif lain terkait dg asersi yg sama (termasuk prosedur analitis &amp; pengjuan substantif lain yg sejenis)</a:t>
                      </a:r>
                    </a:p>
                    <a:p>
                      <a:pPr>
                        <a:lnSpc>
                          <a:spcPct val="107000"/>
                        </a:lnSpc>
                        <a:spcAft>
                          <a:spcPts val="0"/>
                        </a:spcAft>
                      </a:pPr>
                      <a:r>
                        <a:rPr lang="id-ID" sz="1400" dirty="0">
                          <a:solidFill>
                            <a:schemeClr val="bg1"/>
                          </a:solidFill>
                          <a:effectLst/>
                        </a:rPr>
                        <a:t>Mempengaruhi risiko yg dapat diterima aas kesalahan penerimaan</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Hasil prosedur substantif terkait lainnya memuaskan</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Hasil prosedur substantif terkait lainnya tidak memuaskan</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607925">
                <a:tc>
                  <a:txBody>
                    <a:bodyPr/>
                    <a:lstStyle/>
                    <a:p>
                      <a:pPr>
                        <a:lnSpc>
                          <a:spcPct val="107000"/>
                        </a:lnSpc>
                        <a:spcAft>
                          <a:spcPts val="0"/>
                        </a:spcAft>
                      </a:pPr>
                      <a:r>
                        <a:rPr lang="id-ID" sz="1400" dirty="0">
                          <a:solidFill>
                            <a:schemeClr val="bg1"/>
                          </a:solidFill>
                          <a:effectLst/>
                        </a:rPr>
                        <a:t>Risiko audit yg dapat diterima</a:t>
                      </a:r>
                    </a:p>
                    <a:p>
                      <a:pPr>
                        <a:lnSpc>
                          <a:spcPct val="107000"/>
                        </a:lnSpc>
                        <a:spcAft>
                          <a:spcPts val="0"/>
                        </a:spcAft>
                      </a:pPr>
                      <a:r>
                        <a:rPr lang="id-ID" sz="1400" dirty="0">
                          <a:solidFill>
                            <a:schemeClr val="bg1"/>
                          </a:solidFill>
                          <a:effectLst/>
                        </a:rPr>
                        <a:t>Mempengaruhi risiko yg dapat diterima atas kesalahan penerimaan</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Tingginya tingkat risiko audit yang dapat diterima</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Rendahnya tingkat risiko audit yang dapat diterima</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479413">
                <a:tc>
                  <a:txBody>
                    <a:bodyPr/>
                    <a:lstStyle/>
                    <a:p>
                      <a:pPr>
                        <a:lnSpc>
                          <a:spcPct val="107000"/>
                        </a:lnSpc>
                        <a:spcAft>
                          <a:spcPts val="0"/>
                        </a:spcAft>
                      </a:pPr>
                      <a:r>
                        <a:rPr lang="id-ID" sz="1400" dirty="0">
                          <a:solidFill>
                            <a:schemeClr val="bg1"/>
                          </a:solidFill>
                          <a:effectLst/>
                        </a:rPr>
                        <a:t>Salah saji yg dpt diterima untuk akun tertentu</a:t>
                      </a:r>
                    </a:p>
                    <a:p>
                      <a:pPr>
                        <a:lnSpc>
                          <a:spcPct val="107000"/>
                        </a:lnSpc>
                        <a:spcAft>
                          <a:spcPts val="0"/>
                        </a:spcAft>
                      </a:pPr>
                      <a:r>
                        <a:rPr lang="id-ID" sz="1400" dirty="0">
                          <a:solidFill>
                            <a:schemeClr val="bg1"/>
                          </a:solidFill>
                          <a:effectLst/>
                        </a:rPr>
                        <a:t> </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Salah saji yang dapat diterima lebih besar</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Salah saji yang dapat diterima lebih kecil</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405282">
                <a:tc>
                  <a:txBody>
                    <a:bodyPr/>
                    <a:lstStyle/>
                    <a:p>
                      <a:pPr>
                        <a:lnSpc>
                          <a:spcPct val="107000"/>
                        </a:lnSpc>
                        <a:spcAft>
                          <a:spcPts val="0"/>
                        </a:spcAft>
                      </a:pPr>
                      <a:r>
                        <a:rPr lang="id-ID" sz="1400" dirty="0">
                          <a:solidFill>
                            <a:schemeClr val="bg1"/>
                          </a:solidFill>
                          <a:effectLst/>
                        </a:rPr>
                        <a:t>Risiko bawaan-mempengaruhi estimasi salah saji dalam populasi</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Rendahnya tingkat risiko  bawaan</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Tinginya tingkat risiko  bawaan</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607925">
                <a:tc>
                  <a:txBody>
                    <a:bodyPr/>
                    <a:lstStyle/>
                    <a:p>
                      <a:pPr>
                        <a:lnSpc>
                          <a:spcPct val="107000"/>
                        </a:lnSpc>
                        <a:spcAft>
                          <a:spcPts val="0"/>
                        </a:spcAft>
                      </a:pPr>
                      <a:r>
                        <a:rPr lang="id-ID" sz="1400" dirty="0">
                          <a:solidFill>
                            <a:schemeClr val="bg1"/>
                          </a:solidFill>
                          <a:effectLst/>
                        </a:rPr>
                        <a:t>Ekspektasi jumlah dan frekuensi salah saji-mempengaruhi estimasi salah saji dalam populasi</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Salah saji lebih kecil atau frekuensi terjadinya lebih kecil</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Salah saji lebih kecil atau frekuensi terjadinya lebih tinggi</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202642">
                <a:tc>
                  <a:txBody>
                    <a:bodyPr/>
                    <a:lstStyle/>
                    <a:p>
                      <a:pPr>
                        <a:lnSpc>
                          <a:spcPct val="107000"/>
                        </a:lnSpc>
                        <a:spcAft>
                          <a:spcPts val="0"/>
                        </a:spcAft>
                      </a:pPr>
                      <a:r>
                        <a:rPr lang="id-ID" sz="1400" dirty="0">
                          <a:solidFill>
                            <a:schemeClr val="bg1"/>
                          </a:solidFill>
                          <a:effectLst/>
                        </a:rPr>
                        <a:t>Jumlah uang dalam populasi</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Saldo akun lebih sedikit</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Saldo akun lebih besar</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r h="810565">
                <a:tc>
                  <a:txBody>
                    <a:bodyPr/>
                    <a:lstStyle/>
                    <a:p>
                      <a:pPr>
                        <a:lnSpc>
                          <a:spcPct val="107000"/>
                        </a:lnSpc>
                        <a:spcAft>
                          <a:spcPts val="0"/>
                        </a:spcAft>
                      </a:pPr>
                      <a:r>
                        <a:rPr lang="id-ID" sz="1400" dirty="0">
                          <a:solidFill>
                            <a:schemeClr val="bg1"/>
                          </a:solidFill>
                          <a:effectLst/>
                        </a:rPr>
                        <a:t>Jumlah sampel dalama populasi</a:t>
                      </a:r>
                      <a:endParaRPr lang="id-ID"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FF0000"/>
                          </a:solidFill>
                          <a:effectLst/>
                        </a:rPr>
                        <a:t>Hampir tidak ada dampat terhadap jumlah sample kecuali populasinya sgt kecil</a:t>
                      </a:r>
                      <a:endParaRPr lang="id-ID"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c>
                  <a:txBody>
                    <a:bodyPr/>
                    <a:lstStyle/>
                    <a:p>
                      <a:pPr>
                        <a:lnSpc>
                          <a:spcPct val="107000"/>
                        </a:lnSpc>
                        <a:spcAft>
                          <a:spcPts val="0"/>
                        </a:spcAft>
                      </a:pPr>
                      <a:r>
                        <a:rPr lang="id-ID" sz="1400" dirty="0">
                          <a:solidFill>
                            <a:srgbClr val="7030A0"/>
                          </a:solidFill>
                          <a:effectLst/>
                        </a:rPr>
                        <a:t>Hampir tidak ada dampak terhadap jumlah sampel kecuali populainya sangat kecil</a:t>
                      </a:r>
                      <a:endParaRPr lang="id-ID"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42" marR="44842" marT="0" marB="0"/>
                </a:tc>
              </a:tr>
            </a:tbl>
          </a:graphicData>
        </a:graphic>
      </p:graphicFrame>
    </p:spTree>
    <p:extLst>
      <p:ext uri="{BB962C8B-B14F-4D97-AF65-F5344CB8AC3E}">
        <p14:creationId xmlns:p14="http://schemas.microsoft.com/office/powerpoint/2010/main" val="3779276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45274035"/>
              </p:ext>
            </p:extLst>
          </p:nvPr>
        </p:nvGraphicFramePr>
        <p:xfrm>
          <a:off x="0" y="1"/>
          <a:ext cx="8610599" cy="6705598"/>
        </p:xfrm>
        <a:graphic>
          <a:graphicData uri="http://schemas.openxmlformats.org/drawingml/2006/table">
            <a:tbl>
              <a:tblPr firstRow="1" firstCol="1" bandRow="1">
                <a:tableStyleId>{5C22544A-7EE6-4342-B048-85BDC9FD1C3A}</a:tableStyleId>
              </a:tblPr>
              <a:tblGrid>
                <a:gridCol w="1542236"/>
                <a:gridCol w="2877362"/>
                <a:gridCol w="1339670"/>
                <a:gridCol w="2851331"/>
              </a:tblGrid>
              <a:tr h="433596">
                <a:tc gridSpan="4">
                  <a:txBody>
                    <a:bodyPr/>
                    <a:lstStyle/>
                    <a:p>
                      <a:pPr algn="ctr">
                        <a:lnSpc>
                          <a:spcPct val="107000"/>
                        </a:lnSpc>
                        <a:spcAft>
                          <a:spcPts val="0"/>
                        </a:spcAft>
                      </a:pPr>
                      <a:r>
                        <a:rPr lang="id-ID" sz="2400" dirty="0">
                          <a:effectLst/>
                        </a:rPr>
                        <a:t>CONTOH POPULASI PIUTANG DAGANG</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hMerge="1">
                  <a:txBody>
                    <a:bodyPr/>
                    <a:lstStyle/>
                    <a:p>
                      <a:endParaRPr lang="id-ID"/>
                    </a:p>
                  </a:txBody>
                  <a:tcPr/>
                </a:tc>
                <a:tc hMerge="1">
                  <a:txBody>
                    <a:bodyPr/>
                    <a:lstStyle/>
                    <a:p>
                      <a:endParaRPr lang="id-ID"/>
                    </a:p>
                  </a:txBody>
                  <a:tcPr/>
                </a:tc>
                <a:tc hMerge="1">
                  <a:txBody>
                    <a:bodyPr/>
                    <a:lstStyle/>
                    <a:p>
                      <a:endParaRPr lang="id-ID"/>
                    </a:p>
                  </a:txBody>
                  <a:tcPr/>
                </a:tc>
              </a:tr>
              <a:tr h="534816">
                <a:tc>
                  <a:txBody>
                    <a:bodyPr/>
                    <a:lstStyle/>
                    <a:p>
                      <a:pPr algn="ctr">
                        <a:lnSpc>
                          <a:spcPct val="107000"/>
                        </a:lnSpc>
                        <a:spcAft>
                          <a:spcPts val="0"/>
                        </a:spcAft>
                      </a:pPr>
                      <a:r>
                        <a:rPr lang="id-ID" sz="1600" dirty="0">
                          <a:effectLst/>
                        </a:rPr>
                        <a:t>No. Populasi</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dirty="0">
                          <a:effectLst/>
                        </a:rPr>
                        <a:t>Jumlah tercatat ( dlm ribuah rupiah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dirty="0">
                          <a:effectLst/>
                        </a:rPr>
                        <a:t>No. Populasi</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a:effectLst/>
                        </a:rPr>
                        <a:t>Jumlah tercatat ( dlm ribuah rupiah )</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r>
              <a:tr h="5472169">
                <a:tc>
                  <a:txBody>
                    <a:bodyPr/>
                    <a:lstStyle/>
                    <a:p>
                      <a:pPr algn="ctr">
                        <a:lnSpc>
                          <a:spcPct val="107000"/>
                        </a:lnSpc>
                        <a:spcAft>
                          <a:spcPts val="0"/>
                        </a:spcAft>
                      </a:pPr>
                      <a:r>
                        <a:rPr lang="id-ID" sz="1600" dirty="0">
                          <a:effectLst/>
                        </a:rPr>
                        <a:t>1</a:t>
                      </a:r>
                    </a:p>
                    <a:p>
                      <a:pPr algn="ctr">
                        <a:lnSpc>
                          <a:spcPct val="107000"/>
                        </a:lnSpc>
                        <a:spcAft>
                          <a:spcPts val="0"/>
                        </a:spcAft>
                      </a:pPr>
                      <a:r>
                        <a:rPr lang="id-ID" sz="1600" dirty="0">
                          <a:effectLst/>
                        </a:rPr>
                        <a:t>2</a:t>
                      </a:r>
                    </a:p>
                    <a:p>
                      <a:pPr algn="ctr">
                        <a:lnSpc>
                          <a:spcPct val="107000"/>
                        </a:lnSpc>
                        <a:spcAft>
                          <a:spcPts val="0"/>
                        </a:spcAft>
                      </a:pPr>
                      <a:r>
                        <a:rPr lang="id-ID" sz="1600" dirty="0">
                          <a:effectLst/>
                        </a:rPr>
                        <a:t>3</a:t>
                      </a:r>
                    </a:p>
                    <a:p>
                      <a:pPr algn="ctr">
                        <a:lnSpc>
                          <a:spcPct val="107000"/>
                        </a:lnSpc>
                        <a:spcAft>
                          <a:spcPts val="0"/>
                        </a:spcAft>
                      </a:pPr>
                      <a:r>
                        <a:rPr lang="id-ID" sz="1600" dirty="0">
                          <a:effectLst/>
                        </a:rPr>
                        <a:t>4</a:t>
                      </a:r>
                    </a:p>
                    <a:p>
                      <a:pPr algn="ctr">
                        <a:lnSpc>
                          <a:spcPct val="107000"/>
                        </a:lnSpc>
                        <a:spcAft>
                          <a:spcPts val="0"/>
                        </a:spcAft>
                      </a:pPr>
                      <a:r>
                        <a:rPr lang="id-ID" sz="1600" dirty="0">
                          <a:effectLst/>
                        </a:rPr>
                        <a:t>5</a:t>
                      </a:r>
                    </a:p>
                    <a:p>
                      <a:pPr algn="ctr">
                        <a:lnSpc>
                          <a:spcPct val="107000"/>
                        </a:lnSpc>
                        <a:spcAft>
                          <a:spcPts val="0"/>
                        </a:spcAft>
                      </a:pPr>
                      <a:r>
                        <a:rPr lang="id-ID" sz="1600" dirty="0">
                          <a:effectLst/>
                        </a:rPr>
                        <a:t>6</a:t>
                      </a:r>
                    </a:p>
                    <a:p>
                      <a:pPr algn="ctr">
                        <a:lnSpc>
                          <a:spcPct val="107000"/>
                        </a:lnSpc>
                        <a:spcAft>
                          <a:spcPts val="0"/>
                        </a:spcAft>
                      </a:pPr>
                      <a:r>
                        <a:rPr lang="id-ID" sz="1600" dirty="0">
                          <a:effectLst/>
                        </a:rPr>
                        <a:t>7</a:t>
                      </a:r>
                    </a:p>
                    <a:p>
                      <a:pPr algn="ctr">
                        <a:lnSpc>
                          <a:spcPct val="107000"/>
                        </a:lnSpc>
                        <a:spcAft>
                          <a:spcPts val="0"/>
                        </a:spcAft>
                      </a:pPr>
                      <a:r>
                        <a:rPr lang="id-ID" sz="1600" dirty="0">
                          <a:effectLst/>
                        </a:rPr>
                        <a:t>8</a:t>
                      </a:r>
                    </a:p>
                    <a:p>
                      <a:pPr algn="ctr">
                        <a:lnSpc>
                          <a:spcPct val="107000"/>
                        </a:lnSpc>
                        <a:spcAft>
                          <a:spcPts val="0"/>
                        </a:spcAft>
                      </a:pPr>
                      <a:r>
                        <a:rPr lang="id-ID" sz="1600" dirty="0">
                          <a:effectLst/>
                        </a:rPr>
                        <a:t>9</a:t>
                      </a:r>
                    </a:p>
                    <a:p>
                      <a:pPr algn="ctr">
                        <a:lnSpc>
                          <a:spcPct val="107000"/>
                        </a:lnSpc>
                        <a:spcAft>
                          <a:spcPts val="0"/>
                        </a:spcAft>
                      </a:pPr>
                      <a:r>
                        <a:rPr lang="id-ID" sz="1600" dirty="0">
                          <a:effectLst/>
                        </a:rPr>
                        <a:t>10</a:t>
                      </a:r>
                    </a:p>
                    <a:p>
                      <a:pPr algn="ctr">
                        <a:lnSpc>
                          <a:spcPct val="107000"/>
                        </a:lnSpc>
                        <a:spcAft>
                          <a:spcPts val="0"/>
                        </a:spcAft>
                      </a:pPr>
                      <a:r>
                        <a:rPr lang="id-ID" sz="1600" dirty="0">
                          <a:effectLst/>
                        </a:rPr>
                        <a:t>11</a:t>
                      </a:r>
                    </a:p>
                    <a:p>
                      <a:pPr algn="ctr">
                        <a:lnSpc>
                          <a:spcPct val="107000"/>
                        </a:lnSpc>
                        <a:spcAft>
                          <a:spcPts val="0"/>
                        </a:spcAft>
                      </a:pPr>
                      <a:r>
                        <a:rPr lang="id-ID" sz="1600" dirty="0">
                          <a:effectLst/>
                        </a:rPr>
                        <a:t>12</a:t>
                      </a:r>
                    </a:p>
                    <a:p>
                      <a:pPr algn="ctr">
                        <a:lnSpc>
                          <a:spcPct val="107000"/>
                        </a:lnSpc>
                        <a:spcAft>
                          <a:spcPts val="0"/>
                        </a:spcAft>
                      </a:pPr>
                      <a:r>
                        <a:rPr lang="id-ID" sz="1600" dirty="0">
                          <a:effectLst/>
                        </a:rPr>
                        <a:t>13</a:t>
                      </a:r>
                    </a:p>
                    <a:p>
                      <a:pPr algn="ctr">
                        <a:lnSpc>
                          <a:spcPct val="107000"/>
                        </a:lnSpc>
                        <a:spcAft>
                          <a:spcPts val="0"/>
                        </a:spcAft>
                      </a:pPr>
                      <a:r>
                        <a:rPr lang="id-ID" sz="1600" dirty="0">
                          <a:effectLst/>
                        </a:rPr>
                        <a:t>14</a:t>
                      </a:r>
                    </a:p>
                    <a:p>
                      <a:pPr algn="ctr">
                        <a:lnSpc>
                          <a:spcPct val="107000"/>
                        </a:lnSpc>
                        <a:spcAft>
                          <a:spcPts val="0"/>
                        </a:spcAft>
                      </a:pPr>
                      <a:r>
                        <a:rPr lang="id-ID" sz="1600" dirty="0">
                          <a:effectLst/>
                        </a:rPr>
                        <a:t>15</a:t>
                      </a:r>
                    </a:p>
                    <a:p>
                      <a:pPr algn="ctr">
                        <a:lnSpc>
                          <a:spcPct val="107000"/>
                        </a:lnSpc>
                        <a:spcAft>
                          <a:spcPts val="0"/>
                        </a:spcAft>
                      </a:pPr>
                      <a:r>
                        <a:rPr lang="id-ID" sz="1600" dirty="0">
                          <a:effectLst/>
                        </a:rPr>
                        <a:t>16</a:t>
                      </a:r>
                    </a:p>
                    <a:p>
                      <a:pPr algn="ctr">
                        <a:lnSpc>
                          <a:spcPct val="107000"/>
                        </a:lnSpc>
                        <a:spcAft>
                          <a:spcPts val="0"/>
                        </a:spcAft>
                      </a:pPr>
                      <a:r>
                        <a:rPr lang="id-ID" sz="1600" dirty="0">
                          <a:effectLst/>
                        </a:rPr>
                        <a:t>17</a:t>
                      </a:r>
                    </a:p>
                    <a:p>
                      <a:pPr algn="ctr">
                        <a:lnSpc>
                          <a:spcPct val="107000"/>
                        </a:lnSpc>
                        <a:spcAft>
                          <a:spcPts val="0"/>
                        </a:spcAft>
                      </a:pPr>
                      <a:r>
                        <a:rPr lang="id-ID" sz="1600" dirty="0">
                          <a:effectLst/>
                        </a:rPr>
                        <a:t>18</a:t>
                      </a:r>
                    </a:p>
                    <a:p>
                      <a:pPr algn="ctr">
                        <a:lnSpc>
                          <a:spcPct val="107000"/>
                        </a:lnSpc>
                        <a:spcAft>
                          <a:spcPts val="0"/>
                        </a:spcAft>
                      </a:pPr>
                      <a:r>
                        <a:rPr lang="id-ID" sz="1600" dirty="0">
                          <a:effectLst/>
                        </a:rPr>
                        <a:t>19</a:t>
                      </a:r>
                    </a:p>
                    <a:p>
                      <a:pPr algn="ctr">
                        <a:lnSpc>
                          <a:spcPct val="107000"/>
                        </a:lnSpc>
                        <a:spcAft>
                          <a:spcPts val="0"/>
                        </a:spcAft>
                      </a:pPr>
                      <a:r>
                        <a:rPr lang="id-ID" sz="1600" dirty="0">
                          <a:effectLst/>
                        </a:rPr>
                        <a:t>20</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r">
                        <a:lnSpc>
                          <a:spcPct val="107000"/>
                        </a:lnSpc>
                        <a:spcAft>
                          <a:spcPts val="0"/>
                        </a:spcAft>
                      </a:pPr>
                      <a:r>
                        <a:rPr lang="id-ID" sz="1600" dirty="0">
                          <a:effectLst/>
                        </a:rPr>
                        <a:t>1410</a:t>
                      </a:r>
                    </a:p>
                    <a:p>
                      <a:pPr algn="r">
                        <a:lnSpc>
                          <a:spcPct val="107000"/>
                        </a:lnSpc>
                        <a:spcAft>
                          <a:spcPts val="0"/>
                        </a:spcAft>
                      </a:pPr>
                      <a:r>
                        <a:rPr lang="id-ID" sz="1600" dirty="0">
                          <a:effectLst/>
                        </a:rPr>
                        <a:t>9130</a:t>
                      </a:r>
                    </a:p>
                    <a:p>
                      <a:pPr algn="r">
                        <a:lnSpc>
                          <a:spcPct val="107000"/>
                        </a:lnSpc>
                        <a:spcAft>
                          <a:spcPts val="0"/>
                        </a:spcAft>
                      </a:pPr>
                      <a:r>
                        <a:rPr lang="id-ID" sz="1600" dirty="0">
                          <a:effectLst/>
                        </a:rPr>
                        <a:t>660</a:t>
                      </a:r>
                    </a:p>
                    <a:p>
                      <a:pPr algn="r">
                        <a:lnSpc>
                          <a:spcPct val="107000"/>
                        </a:lnSpc>
                        <a:spcAft>
                          <a:spcPts val="0"/>
                        </a:spcAft>
                      </a:pPr>
                      <a:r>
                        <a:rPr lang="id-ID" sz="1600" dirty="0">
                          <a:effectLst/>
                        </a:rPr>
                        <a:t>3355</a:t>
                      </a:r>
                    </a:p>
                    <a:p>
                      <a:pPr algn="r">
                        <a:lnSpc>
                          <a:spcPct val="107000"/>
                        </a:lnSpc>
                        <a:spcAft>
                          <a:spcPts val="0"/>
                        </a:spcAft>
                      </a:pPr>
                      <a:r>
                        <a:rPr lang="id-ID" sz="1600" dirty="0">
                          <a:effectLst/>
                        </a:rPr>
                        <a:t>5725</a:t>
                      </a:r>
                    </a:p>
                    <a:p>
                      <a:pPr algn="r">
                        <a:lnSpc>
                          <a:spcPct val="107000"/>
                        </a:lnSpc>
                        <a:spcAft>
                          <a:spcPts val="0"/>
                        </a:spcAft>
                      </a:pPr>
                      <a:r>
                        <a:rPr lang="id-ID" sz="1600" dirty="0">
                          <a:effectLst/>
                        </a:rPr>
                        <a:t>8210</a:t>
                      </a:r>
                    </a:p>
                    <a:p>
                      <a:pPr algn="r">
                        <a:lnSpc>
                          <a:spcPct val="107000"/>
                        </a:lnSpc>
                        <a:spcAft>
                          <a:spcPts val="0"/>
                        </a:spcAft>
                      </a:pPr>
                      <a:r>
                        <a:rPr lang="id-ID" sz="1600" dirty="0">
                          <a:effectLst/>
                        </a:rPr>
                        <a:t>580</a:t>
                      </a:r>
                    </a:p>
                    <a:p>
                      <a:pPr algn="r">
                        <a:lnSpc>
                          <a:spcPct val="107000"/>
                        </a:lnSpc>
                        <a:spcAft>
                          <a:spcPts val="0"/>
                        </a:spcAft>
                      </a:pPr>
                      <a:r>
                        <a:rPr lang="id-ID" sz="1600" dirty="0">
                          <a:effectLst/>
                        </a:rPr>
                        <a:t>44110</a:t>
                      </a:r>
                    </a:p>
                    <a:p>
                      <a:pPr algn="r">
                        <a:lnSpc>
                          <a:spcPct val="107000"/>
                        </a:lnSpc>
                        <a:spcAft>
                          <a:spcPts val="0"/>
                        </a:spcAft>
                      </a:pPr>
                      <a:r>
                        <a:rPr lang="id-ID" sz="1600" dirty="0">
                          <a:effectLst/>
                        </a:rPr>
                        <a:t>825</a:t>
                      </a:r>
                    </a:p>
                    <a:p>
                      <a:pPr algn="r">
                        <a:lnSpc>
                          <a:spcPct val="107000"/>
                        </a:lnSpc>
                        <a:spcAft>
                          <a:spcPts val="0"/>
                        </a:spcAft>
                      </a:pPr>
                      <a:r>
                        <a:rPr lang="id-ID" sz="1600" dirty="0">
                          <a:effectLst/>
                        </a:rPr>
                        <a:t>1155</a:t>
                      </a:r>
                    </a:p>
                    <a:p>
                      <a:pPr algn="r">
                        <a:lnSpc>
                          <a:spcPct val="107000"/>
                        </a:lnSpc>
                        <a:spcAft>
                          <a:spcPts val="0"/>
                        </a:spcAft>
                      </a:pPr>
                      <a:r>
                        <a:rPr lang="id-ID" sz="1600" dirty="0">
                          <a:effectLst/>
                        </a:rPr>
                        <a:t>2270</a:t>
                      </a:r>
                    </a:p>
                    <a:p>
                      <a:pPr algn="r">
                        <a:lnSpc>
                          <a:spcPct val="107000"/>
                        </a:lnSpc>
                        <a:spcAft>
                          <a:spcPts val="0"/>
                        </a:spcAft>
                      </a:pPr>
                      <a:r>
                        <a:rPr lang="id-ID" sz="1600" dirty="0">
                          <a:effectLst/>
                        </a:rPr>
                        <a:t>50</a:t>
                      </a:r>
                    </a:p>
                    <a:p>
                      <a:pPr algn="r">
                        <a:lnSpc>
                          <a:spcPct val="107000"/>
                        </a:lnSpc>
                        <a:spcAft>
                          <a:spcPts val="0"/>
                        </a:spcAft>
                      </a:pPr>
                      <a:r>
                        <a:rPr lang="id-ID" sz="1600" dirty="0">
                          <a:effectLst/>
                        </a:rPr>
                        <a:t>5785</a:t>
                      </a:r>
                    </a:p>
                    <a:p>
                      <a:pPr algn="r">
                        <a:lnSpc>
                          <a:spcPct val="107000"/>
                        </a:lnSpc>
                        <a:spcAft>
                          <a:spcPts val="0"/>
                        </a:spcAft>
                      </a:pPr>
                      <a:r>
                        <a:rPr lang="id-ID" sz="1600" dirty="0">
                          <a:effectLst/>
                        </a:rPr>
                        <a:t>940</a:t>
                      </a:r>
                    </a:p>
                    <a:p>
                      <a:pPr algn="r">
                        <a:lnSpc>
                          <a:spcPct val="107000"/>
                        </a:lnSpc>
                        <a:spcAft>
                          <a:spcPts val="0"/>
                        </a:spcAft>
                      </a:pPr>
                      <a:r>
                        <a:rPr lang="id-ID" sz="1600" dirty="0">
                          <a:effectLst/>
                        </a:rPr>
                        <a:t>1820</a:t>
                      </a:r>
                    </a:p>
                    <a:p>
                      <a:pPr algn="r">
                        <a:lnSpc>
                          <a:spcPct val="107000"/>
                        </a:lnSpc>
                        <a:spcAft>
                          <a:spcPts val="0"/>
                        </a:spcAft>
                      </a:pPr>
                      <a:r>
                        <a:rPr lang="id-ID" sz="1600" dirty="0">
                          <a:effectLst/>
                        </a:rPr>
                        <a:t>3380</a:t>
                      </a:r>
                    </a:p>
                    <a:p>
                      <a:pPr algn="r">
                        <a:lnSpc>
                          <a:spcPct val="107000"/>
                        </a:lnSpc>
                        <a:spcAft>
                          <a:spcPts val="0"/>
                        </a:spcAft>
                      </a:pPr>
                      <a:r>
                        <a:rPr lang="id-ID" sz="1600" dirty="0">
                          <a:effectLst/>
                        </a:rPr>
                        <a:t>530</a:t>
                      </a:r>
                    </a:p>
                    <a:p>
                      <a:pPr algn="r">
                        <a:lnSpc>
                          <a:spcPct val="107000"/>
                        </a:lnSpc>
                        <a:spcAft>
                          <a:spcPts val="0"/>
                        </a:spcAft>
                      </a:pPr>
                      <a:r>
                        <a:rPr lang="id-ID" sz="1600" dirty="0">
                          <a:effectLst/>
                        </a:rPr>
                        <a:t>955</a:t>
                      </a:r>
                    </a:p>
                    <a:p>
                      <a:pPr algn="r">
                        <a:lnSpc>
                          <a:spcPct val="107000"/>
                        </a:lnSpc>
                        <a:spcAft>
                          <a:spcPts val="0"/>
                        </a:spcAft>
                      </a:pPr>
                      <a:r>
                        <a:rPr lang="id-ID" sz="1600" dirty="0">
                          <a:effectLst/>
                        </a:rPr>
                        <a:t>4400</a:t>
                      </a:r>
                    </a:p>
                    <a:p>
                      <a:pPr algn="r">
                        <a:lnSpc>
                          <a:spcPct val="107000"/>
                        </a:lnSpc>
                        <a:spcAft>
                          <a:spcPts val="0"/>
                        </a:spcAft>
                      </a:pPr>
                      <a:r>
                        <a:rPr lang="id-ID" sz="1600" dirty="0">
                          <a:effectLst/>
                        </a:rPr>
                        <a:t>17140</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dirty="0">
                          <a:effectLst/>
                        </a:rPr>
                        <a:t>21</a:t>
                      </a:r>
                    </a:p>
                    <a:p>
                      <a:pPr algn="ctr">
                        <a:lnSpc>
                          <a:spcPct val="107000"/>
                        </a:lnSpc>
                        <a:spcAft>
                          <a:spcPts val="0"/>
                        </a:spcAft>
                      </a:pPr>
                      <a:r>
                        <a:rPr lang="id-ID" sz="1600" dirty="0">
                          <a:effectLst/>
                        </a:rPr>
                        <a:t>22</a:t>
                      </a:r>
                    </a:p>
                    <a:p>
                      <a:pPr algn="ctr">
                        <a:lnSpc>
                          <a:spcPct val="107000"/>
                        </a:lnSpc>
                        <a:spcAft>
                          <a:spcPts val="0"/>
                        </a:spcAft>
                      </a:pPr>
                      <a:r>
                        <a:rPr lang="id-ID" sz="1600" dirty="0">
                          <a:effectLst/>
                        </a:rPr>
                        <a:t>23</a:t>
                      </a:r>
                    </a:p>
                    <a:p>
                      <a:pPr algn="ctr">
                        <a:lnSpc>
                          <a:spcPct val="107000"/>
                        </a:lnSpc>
                        <a:spcAft>
                          <a:spcPts val="0"/>
                        </a:spcAft>
                      </a:pPr>
                      <a:r>
                        <a:rPr lang="id-ID" sz="1600" dirty="0">
                          <a:effectLst/>
                        </a:rPr>
                        <a:t>24</a:t>
                      </a:r>
                    </a:p>
                    <a:p>
                      <a:pPr algn="ctr">
                        <a:lnSpc>
                          <a:spcPct val="107000"/>
                        </a:lnSpc>
                        <a:spcAft>
                          <a:spcPts val="0"/>
                        </a:spcAft>
                      </a:pPr>
                      <a:r>
                        <a:rPr lang="id-ID" sz="1600" dirty="0">
                          <a:effectLst/>
                        </a:rPr>
                        <a:t>25</a:t>
                      </a:r>
                    </a:p>
                    <a:p>
                      <a:pPr algn="ctr">
                        <a:lnSpc>
                          <a:spcPct val="107000"/>
                        </a:lnSpc>
                        <a:spcAft>
                          <a:spcPts val="0"/>
                        </a:spcAft>
                      </a:pPr>
                      <a:r>
                        <a:rPr lang="id-ID" sz="1600" dirty="0">
                          <a:effectLst/>
                        </a:rPr>
                        <a:t>26</a:t>
                      </a:r>
                    </a:p>
                    <a:p>
                      <a:pPr algn="ctr">
                        <a:lnSpc>
                          <a:spcPct val="107000"/>
                        </a:lnSpc>
                        <a:spcAft>
                          <a:spcPts val="0"/>
                        </a:spcAft>
                      </a:pPr>
                      <a:r>
                        <a:rPr lang="id-ID" sz="1600" dirty="0">
                          <a:effectLst/>
                        </a:rPr>
                        <a:t>27</a:t>
                      </a:r>
                    </a:p>
                    <a:p>
                      <a:pPr algn="ctr">
                        <a:lnSpc>
                          <a:spcPct val="107000"/>
                        </a:lnSpc>
                        <a:spcAft>
                          <a:spcPts val="0"/>
                        </a:spcAft>
                      </a:pPr>
                      <a:r>
                        <a:rPr lang="id-ID" sz="1600" dirty="0">
                          <a:effectLst/>
                        </a:rPr>
                        <a:t>28</a:t>
                      </a:r>
                    </a:p>
                    <a:p>
                      <a:pPr algn="ctr">
                        <a:lnSpc>
                          <a:spcPct val="107000"/>
                        </a:lnSpc>
                        <a:spcAft>
                          <a:spcPts val="0"/>
                        </a:spcAft>
                      </a:pPr>
                      <a:r>
                        <a:rPr lang="id-ID" sz="1600" dirty="0">
                          <a:effectLst/>
                        </a:rPr>
                        <a:t>29</a:t>
                      </a:r>
                    </a:p>
                    <a:p>
                      <a:pPr algn="ctr">
                        <a:lnSpc>
                          <a:spcPct val="107000"/>
                        </a:lnSpc>
                        <a:spcAft>
                          <a:spcPts val="0"/>
                        </a:spcAft>
                      </a:pPr>
                      <a:r>
                        <a:rPr lang="id-ID" sz="1600" dirty="0">
                          <a:effectLst/>
                        </a:rPr>
                        <a:t>30</a:t>
                      </a:r>
                    </a:p>
                    <a:p>
                      <a:pPr algn="ctr">
                        <a:lnSpc>
                          <a:spcPct val="107000"/>
                        </a:lnSpc>
                        <a:spcAft>
                          <a:spcPts val="0"/>
                        </a:spcAft>
                      </a:pPr>
                      <a:r>
                        <a:rPr lang="id-ID" sz="1600" dirty="0">
                          <a:effectLst/>
                        </a:rPr>
                        <a:t>31</a:t>
                      </a:r>
                    </a:p>
                    <a:p>
                      <a:pPr algn="ctr">
                        <a:lnSpc>
                          <a:spcPct val="107000"/>
                        </a:lnSpc>
                        <a:spcAft>
                          <a:spcPts val="0"/>
                        </a:spcAft>
                      </a:pPr>
                      <a:r>
                        <a:rPr lang="id-ID" sz="1600" dirty="0">
                          <a:effectLst/>
                        </a:rPr>
                        <a:t>32</a:t>
                      </a:r>
                    </a:p>
                    <a:p>
                      <a:pPr algn="ctr">
                        <a:lnSpc>
                          <a:spcPct val="107000"/>
                        </a:lnSpc>
                        <a:spcAft>
                          <a:spcPts val="0"/>
                        </a:spcAft>
                      </a:pPr>
                      <a:r>
                        <a:rPr lang="id-ID" sz="1600" dirty="0">
                          <a:effectLst/>
                        </a:rPr>
                        <a:t>33</a:t>
                      </a:r>
                    </a:p>
                    <a:p>
                      <a:pPr algn="ctr">
                        <a:lnSpc>
                          <a:spcPct val="107000"/>
                        </a:lnSpc>
                        <a:spcAft>
                          <a:spcPts val="0"/>
                        </a:spcAft>
                      </a:pPr>
                      <a:r>
                        <a:rPr lang="id-ID" sz="1600" dirty="0">
                          <a:effectLst/>
                        </a:rPr>
                        <a:t>34</a:t>
                      </a:r>
                    </a:p>
                    <a:p>
                      <a:pPr algn="ctr">
                        <a:lnSpc>
                          <a:spcPct val="107000"/>
                        </a:lnSpc>
                        <a:spcAft>
                          <a:spcPts val="0"/>
                        </a:spcAft>
                      </a:pPr>
                      <a:r>
                        <a:rPr lang="id-ID" sz="1600" dirty="0">
                          <a:effectLst/>
                        </a:rPr>
                        <a:t>35</a:t>
                      </a:r>
                    </a:p>
                    <a:p>
                      <a:pPr algn="ctr">
                        <a:lnSpc>
                          <a:spcPct val="107000"/>
                        </a:lnSpc>
                        <a:spcAft>
                          <a:spcPts val="0"/>
                        </a:spcAft>
                      </a:pPr>
                      <a:r>
                        <a:rPr lang="id-ID" sz="1600" dirty="0">
                          <a:effectLst/>
                        </a:rPr>
                        <a:t>36</a:t>
                      </a:r>
                    </a:p>
                    <a:p>
                      <a:pPr algn="ctr">
                        <a:lnSpc>
                          <a:spcPct val="107000"/>
                        </a:lnSpc>
                        <a:spcAft>
                          <a:spcPts val="0"/>
                        </a:spcAft>
                      </a:pPr>
                      <a:r>
                        <a:rPr lang="id-ID" sz="1600" dirty="0">
                          <a:effectLst/>
                        </a:rPr>
                        <a:t>37</a:t>
                      </a:r>
                    </a:p>
                    <a:p>
                      <a:pPr algn="ctr">
                        <a:lnSpc>
                          <a:spcPct val="107000"/>
                        </a:lnSpc>
                        <a:spcAft>
                          <a:spcPts val="0"/>
                        </a:spcAft>
                      </a:pPr>
                      <a:r>
                        <a:rPr lang="id-ID" sz="1600" dirty="0">
                          <a:effectLst/>
                        </a:rPr>
                        <a:t>38</a:t>
                      </a:r>
                    </a:p>
                    <a:p>
                      <a:pPr algn="ctr">
                        <a:lnSpc>
                          <a:spcPct val="107000"/>
                        </a:lnSpc>
                        <a:spcAft>
                          <a:spcPts val="0"/>
                        </a:spcAft>
                      </a:pPr>
                      <a:r>
                        <a:rPr lang="id-ID" sz="1600" dirty="0">
                          <a:effectLst/>
                        </a:rPr>
                        <a:t>39</a:t>
                      </a:r>
                    </a:p>
                    <a:p>
                      <a:pPr algn="ctr">
                        <a:lnSpc>
                          <a:spcPct val="107000"/>
                        </a:lnSpc>
                        <a:spcAft>
                          <a:spcPts val="0"/>
                        </a:spcAft>
                      </a:pPr>
                      <a:r>
                        <a:rPr lang="id-ID" sz="1600" dirty="0">
                          <a:effectLst/>
                        </a:rPr>
                        <a:t>40</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r">
                        <a:lnSpc>
                          <a:spcPct val="107000"/>
                        </a:lnSpc>
                        <a:spcAft>
                          <a:spcPts val="0"/>
                        </a:spcAft>
                      </a:pPr>
                      <a:r>
                        <a:rPr lang="id-ID" sz="1600">
                          <a:effectLst/>
                        </a:rPr>
                        <a:t>4865</a:t>
                      </a:r>
                    </a:p>
                    <a:p>
                      <a:pPr algn="r">
                        <a:lnSpc>
                          <a:spcPct val="107000"/>
                        </a:lnSpc>
                        <a:spcAft>
                          <a:spcPts val="0"/>
                        </a:spcAft>
                      </a:pPr>
                      <a:r>
                        <a:rPr lang="id-ID" sz="1600">
                          <a:effectLst/>
                        </a:rPr>
                        <a:t>770</a:t>
                      </a:r>
                    </a:p>
                    <a:p>
                      <a:pPr algn="r">
                        <a:lnSpc>
                          <a:spcPct val="107000"/>
                        </a:lnSpc>
                        <a:spcAft>
                          <a:spcPts val="0"/>
                        </a:spcAft>
                      </a:pPr>
                      <a:r>
                        <a:rPr lang="id-ID" sz="1600">
                          <a:effectLst/>
                        </a:rPr>
                        <a:t>2305</a:t>
                      </a:r>
                    </a:p>
                    <a:p>
                      <a:pPr algn="r">
                        <a:lnSpc>
                          <a:spcPct val="107000"/>
                        </a:lnSpc>
                        <a:spcAft>
                          <a:spcPts val="0"/>
                        </a:spcAft>
                      </a:pPr>
                      <a:r>
                        <a:rPr lang="id-ID" sz="1600">
                          <a:effectLst/>
                        </a:rPr>
                        <a:t>2665</a:t>
                      </a:r>
                    </a:p>
                    <a:p>
                      <a:pPr algn="r">
                        <a:lnSpc>
                          <a:spcPct val="107000"/>
                        </a:lnSpc>
                        <a:spcAft>
                          <a:spcPts val="0"/>
                        </a:spcAft>
                      </a:pPr>
                      <a:r>
                        <a:rPr lang="id-ID" sz="1600">
                          <a:effectLst/>
                        </a:rPr>
                        <a:t>1000</a:t>
                      </a:r>
                    </a:p>
                    <a:p>
                      <a:pPr algn="r">
                        <a:lnSpc>
                          <a:spcPct val="107000"/>
                        </a:lnSpc>
                        <a:spcAft>
                          <a:spcPts val="0"/>
                        </a:spcAft>
                      </a:pPr>
                      <a:r>
                        <a:rPr lang="id-ID" sz="1600">
                          <a:effectLst/>
                        </a:rPr>
                        <a:t>6225</a:t>
                      </a:r>
                    </a:p>
                    <a:p>
                      <a:pPr algn="r">
                        <a:lnSpc>
                          <a:spcPct val="107000"/>
                        </a:lnSpc>
                        <a:spcAft>
                          <a:spcPts val="0"/>
                        </a:spcAft>
                      </a:pPr>
                      <a:r>
                        <a:rPr lang="id-ID" sz="1600">
                          <a:effectLst/>
                        </a:rPr>
                        <a:t>3675</a:t>
                      </a:r>
                    </a:p>
                    <a:p>
                      <a:pPr algn="r">
                        <a:lnSpc>
                          <a:spcPct val="107000"/>
                        </a:lnSpc>
                        <a:spcAft>
                          <a:spcPts val="0"/>
                        </a:spcAft>
                      </a:pPr>
                      <a:r>
                        <a:rPr lang="id-ID" sz="1600">
                          <a:effectLst/>
                        </a:rPr>
                        <a:t>6250</a:t>
                      </a:r>
                    </a:p>
                    <a:p>
                      <a:pPr algn="r">
                        <a:lnSpc>
                          <a:spcPct val="107000"/>
                        </a:lnSpc>
                        <a:spcAft>
                          <a:spcPts val="0"/>
                        </a:spcAft>
                      </a:pPr>
                      <a:r>
                        <a:rPr lang="id-ID" sz="1600">
                          <a:effectLst/>
                        </a:rPr>
                        <a:t>1890</a:t>
                      </a:r>
                    </a:p>
                    <a:p>
                      <a:pPr algn="r">
                        <a:lnSpc>
                          <a:spcPct val="107000"/>
                        </a:lnSpc>
                        <a:spcAft>
                          <a:spcPts val="0"/>
                        </a:spcAft>
                      </a:pPr>
                      <a:r>
                        <a:rPr lang="id-ID" sz="1600">
                          <a:effectLst/>
                        </a:rPr>
                        <a:t>27705</a:t>
                      </a:r>
                    </a:p>
                    <a:p>
                      <a:pPr algn="r">
                        <a:lnSpc>
                          <a:spcPct val="107000"/>
                        </a:lnSpc>
                        <a:spcAft>
                          <a:spcPts val="0"/>
                        </a:spcAft>
                      </a:pPr>
                      <a:r>
                        <a:rPr lang="id-ID" sz="1600">
                          <a:effectLst/>
                        </a:rPr>
                        <a:t>935</a:t>
                      </a:r>
                    </a:p>
                    <a:p>
                      <a:pPr algn="r">
                        <a:lnSpc>
                          <a:spcPct val="107000"/>
                        </a:lnSpc>
                        <a:spcAft>
                          <a:spcPts val="0"/>
                        </a:spcAft>
                      </a:pPr>
                      <a:r>
                        <a:rPr lang="id-ID" sz="1600">
                          <a:effectLst/>
                        </a:rPr>
                        <a:t>5595</a:t>
                      </a:r>
                    </a:p>
                    <a:p>
                      <a:pPr algn="r">
                        <a:lnSpc>
                          <a:spcPct val="107000"/>
                        </a:lnSpc>
                        <a:spcAft>
                          <a:spcPts val="0"/>
                        </a:spcAft>
                      </a:pPr>
                      <a:r>
                        <a:rPr lang="id-ID" sz="1600">
                          <a:effectLst/>
                        </a:rPr>
                        <a:t>930</a:t>
                      </a:r>
                    </a:p>
                    <a:p>
                      <a:pPr algn="r">
                        <a:lnSpc>
                          <a:spcPct val="107000"/>
                        </a:lnSpc>
                        <a:spcAft>
                          <a:spcPts val="0"/>
                        </a:spcAft>
                      </a:pPr>
                      <a:r>
                        <a:rPr lang="id-ID" sz="1600">
                          <a:effectLst/>
                        </a:rPr>
                        <a:t>4045</a:t>
                      </a:r>
                    </a:p>
                    <a:p>
                      <a:pPr algn="r">
                        <a:lnSpc>
                          <a:spcPct val="107000"/>
                        </a:lnSpc>
                        <a:spcAft>
                          <a:spcPts val="0"/>
                        </a:spcAft>
                      </a:pPr>
                      <a:r>
                        <a:rPr lang="id-ID" sz="1600">
                          <a:effectLst/>
                        </a:rPr>
                        <a:t>9480</a:t>
                      </a:r>
                    </a:p>
                    <a:p>
                      <a:pPr algn="r">
                        <a:lnSpc>
                          <a:spcPct val="107000"/>
                        </a:lnSpc>
                        <a:spcAft>
                          <a:spcPts val="0"/>
                        </a:spcAft>
                      </a:pPr>
                      <a:r>
                        <a:rPr lang="id-ID" sz="1600">
                          <a:effectLst/>
                        </a:rPr>
                        <a:t>360</a:t>
                      </a:r>
                    </a:p>
                    <a:p>
                      <a:pPr algn="r">
                        <a:lnSpc>
                          <a:spcPct val="107000"/>
                        </a:lnSpc>
                        <a:spcAft>
                          <a:spcPts val="0"/>
                        </a:spcAft>
                      </a:pPr>
                      <a:r>
                        <a:rPr lang="id-ID" sz="1600">
                          <a:effectLst/>
                        </a:rPr>
                        <a:t>1145</a:t>
                      </a:r>
                    </a:p>
                    <a:p>
                      <a:pPr algn="r">
                        <a:lnSpc>
                          <a:spcPct val="107000"/>
                        </a:lnSpc>
                        <a:spcAft>
                          <a:spcPts val="0"/>
                        </a:spcAft>
                      </a:pPr>
                      <a:r>
                        <a:rPr lang="id-ID" sz="1600">
                          <a:effectLst/>
                        </a:rPr>
                        <a:t>6400</a:t>
                      </a:r>
                    </a:p>
                    <a:p>
                      <a:pPr algn="r">
                        <a:lnSpc>
                          <a:spcPct val="107000"/>
                        </a:lnSpc>
                        <a:spcAft>
                          <a:spcPts val="0"/>
                        </a:spcAft>
                      </a:pPr>
                      <a:r>
                        <a:rPr lang="id-ID" sz="1600">
                          <a:effectLst/>
                        </a:rPr>
                        <a:t>100</a:t>
                      </a:r>
                    </a:p>
                    <a:p>
                      <a:pPr algn="r">
                        <a:lnSpc>
                          <a:spcPct val="107000"/>
                        </a:lnSpc>
                        <a:spcAft>
                          <a:spcPts val="0"/>
                        </a:spcAft>
                      </a:pPr>
                      <a:r>
                        <a:rPr lang="id-ID" sz="1600">
                          <a:effectLst/>
                        </a:rPr>
                        <a:t>8435</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r>
              <a:tr h="265017">
                <a:tc>
                  <a:txBody>
                    <a:bodyPr/>
                    <a:lstStyle/>
                    <a:p>
                      <a:pPr>
                        <a:lnSpc>
                          <a:spcPct val="107000"/>
                        </a:lnSpc>
                        <a:spcAft>
                          <a:spcPts val="0"/>
                        </a:spcAft>
                      </a:pPr>
                      <a:r>
                        <a:rPr lang="id-ID" sz="1600" dirty="0">
                          <a:effectLst/>
                        </a:rPr>
                        <a:t>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nSpc>
                          <a:spcPct val="107000"/>
                        </a:lnSpc>
                        <a:spcAft>
                          <a:spcPts val="0"/>
                        </a:spcAft>
                      </a:pPr>
                      <a:r>
                        <a:rPr lang="id-ID" sz="1600" dirty="0">
                          <a:effectLst/>
                        </a:rPr>
                        <a:t>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ctr">
                        <a:lnSpc>
                          <a:spcPct val="107000"/>
                        </a:lnSpc>
                        <a:spcAft>
                          <a:spcPts val="0"/>
                        </a:spcAft>
                      </a:pPr>
                      <a:r>
                        <a:rPr lang="id-ID" sz="1600" dirty="0">
                          <a:effectLst/>
                        </a:rPr>
                        <a:t> </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c>
                  <a:txBody>
                    <a:bodyPr/>
                    <a:lstStyle/>
                    <a:p>
                      <a:pPr algn="r">
                        <a:lnSpc>
                          <a:spcPct val="107000"/>
                        </a:lnSpc>
                        <a:spcAft>
                          <a:spcPts val="0"/>
                        </a:spcAft>
                      </a:pPr>
                      <a:r>
                        <a:rPr lang="id-ID" sz="1600" dirty="0">
                          <a:effectLst/>
                        </a:rPr>
                        <a:t>207295</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232" marR="60232" marT="0" marB="0"/>
                </a:tc>
              </a:tr>
            </a:tbl>
          </a:graphicData>
        </a:graphic>
      </p:graphicFrame>
    </p:spTree>
    <p:extLst>
      <p:ext uri="{BB962C8B-B14F-4D97-AF65-F5344CB8AC3E}">
        <p14:creationId xmlns:p14="http://schemas.microsoft.com/office/powerpoint/2010/main" val="4184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697" y="152400"/>
            <a:ext cx="7924801" cy="1066800"/>
          </a:xfrm>
        </p:spPr>
        <p:txBody>
          <a:bodyPr/>
          <a:lstStyle/>
          <a:p>
            <a:pPr algn="ctr"/>
            <a:r>
              <a:rPr lang="id-ID" dirty="0" smtClean="0">
                <a:solidFill>
                  <a:srgbClr val="00B050"/>
                </a:solidFill>
              </a:rPr>
              <a:t>PENGAMBILAN SAMPEL UNIT </a:t>
            </a:r>
            <a:r>
              <a:rPr lang="id-ID" dirty="0" smtClean="0">
                <a:solidFill>
                  <a:srgbClr val="C00000"/>
                </a:solidFill>
              </a:rPr>
              <a:t>MONETER</a:t>
            </a:r>
            <a:r>
              <a:rPr lang="id-ID" dirty="0" smtClean="0">
                <a:solidFill>
                  <a:srgbClr val="00B050"/>
                </a:solidFill>
              </a:rPr>
              <a:t/>
            </a:r>
            <a:br>
              <a:rPr lang="id-ID" dirty="0" smtClean="0">
                <a:solidFill>
                  <a:srgbClr val="00B050"/>
                </a:solidFill>
              </a:rPr>
            </a:br>
            <a:r>
              <a:rPr lang="id-ID" sz="2800" b="1" i="1" dirty="0" smtClean="0">
                <a:solidFill>
                  <a:srgbClr val="FF0000"/>
                </a:solidFill>
              </a:rPr>
              <a:t>(MONETARY UNIT SAMPLING/MUS)</a:t>
            </a:r>
            <a:endParaRPr lang="id-ID" sz="2800" b="1" i="1" dirty="0">
              <a:solidFill>
                <a:srgbClr val="FF0000"/>
              </a:solidFill>
            </a:endParaRPr>
          </a:p>
        </p:txBody>
      </p:sp>
      <p:sp>
        <p:nvSpPr>
          <p:cNvPr id="3" name="Content Placeholder 2"/>
          <p:cNvSpPr>
            <a:spLocks noGrp="1"/>
          </p:cNvSpPr>
          <p:nvPr>
            <p:ph idx="1"/>
          </p:nvPr>
        </p:nvSpPr>
        <p:spPr>
          <a:xfrm>
            <a:off x="609598" y="1447800"/>
            <a:ext cx="8001001" cy="4593563"/>
          </a:xfrm>
        </p:spPr>
        <p:txBody>
          <a:bodyPr/>
          <a:lstStyle/>
          <a:p>
            <a:pPr marL="0" indent="0">
              <a:buNone/>
            </a:pPr>
            <a:endParaRPr lang="id-ID" dirty="0" smtClean="0"/>
          </a:p>
          <a:p>
            <a:pPr marL="0" indent="0">
              <a:buNone/>
            </a:pPr>
            <a:r>
              <a:rPr lang="id-ID" sz="3600" dirty="0" smtClean="0"/>
              <a:t>METODE PENGAMBILAN SAMPEL STATISTIK YANG PALING UMUM UNTUK PENGUJIAN PERINCIAN SALDO KRN PROSESNYA SGT SEDERHANA NAMUN HASILNYA DAPAT DINYATAKAN DALAM RUPIAH ( ATAU MATA UANG LAIN )</a:t>
            </a:r>
            <a:endParaRPr lang="id-ID" sz="3600" dirty="0"/>
          </a:p>
        </p:txBody>
      </p:sp>
    </p:spTree>
    <p:extLst>
      <p:ext uri="{BB962C8B-B14F-4D97-AF65-F5344CB8AC3E}">
        <p14:creationId xmlns:p14="http://schemas.microsoft.com/office/powerpoint/2010/main" val="3917360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951" y="152400"/>
            <a:ext cx="7924801" cy="609600"/>
          </a:xfrm>
        </p:spPr>
        <p:txBody>
          <a:bodyPr>
            <a:normAutofit fontScale="90000"/>
          </a:bodyPr>
          <a:lstStyle/>
          <a:p>
            <a:pPr algn="ctr"/>
            <a:r>
              <a:rPr lang="id-ID" dirty="0" smtClean="0">
                <a:solidFill>
                  <a:srgbClr val="00B050"/>
                </a:solidFill>
              </a:rPr>
              <a:t>Perbedaan MUS dg sampel </a:t>
            </a:r>
            <a:r>
              <a:rPr lang="id-ID" dirty="0" smtClean="0">
                <a:solidFill>
                  <a:srgbClr val="FF0000"/>
                </a:solidFill>
              </a:rPr>
              <a:t>Nonstatistik</a:t>
            </a:r>
            <a:endParaRPr lang="id-ID" sz="2800" b="1" dirty="0">
              <a:solidFill>
                <a:srgbClr val="FF0000"/>
              </a:solidFill>
            </a:endParaRPr>
          </a:p>
        </p:txBody>
      </p:sp>
      <p:sp>
        <p:nvSpPr>
          <p:cNvPr id="3" name="Content Placeholder 2"/>
          <p:cNvSpPr>
            <a:spLocks noGrp="1"/>
          </p:cNvSpPr>
          <p:nvPr>
            <p:ph idx="1"/>
          </p:nvPr>
        </p:nvSpPr>
        <p:spPr>
          <a:xfrm>
            <a:off x="609598" y="762000"/>
            <a:ext cx="8001001" cy="5279363"/>
          </a:xfrm>
        </p:spPr>
        <p:txBody>
          <a:bodyPr/>
          <a:lstStyle/>
          <a:p>
            <a:pPr>
              <a:buAutoNum type="arabicPeriod"/>
            </a:pPr>
            <a:r>
              <a:rPr lang="id-ID" dirty="0" smtClean="0"/>
              <a:t>DEFINISI DARI UNIT PENGAMBILAN SAMPEL SEBAGAI NILAI UANG INDIVIDU</a:t>
            </a:r>
          </a:p>
          <a:p>
            <a:pPr>
              <a:buAutoNum type="arabicPeriod"/>
            </a:pPr>
            <a:r>
              <a:rPr lang="id-ID" dirty="0" smtClean="0"/>
              <a:t>UKURAN POPULASI BERUPA POPULASI UANG YG TERCATAT</a:t>
            </a:r>
          </a:p>
          <a:p>
            <a:pPr>
              <a:buAutoNum type="arabicPeriod"/>
            </a:pPr>
            <a:r>
              <a:rPr lang="id-ID" dirty="0" smtClean="0"/>
              <a:t>SETIAP AKUN MENGGUNAKAN PENILAIAN AWAL MATERIALITAS, BUKAN SALAH SAJI YG DITERIMA</a:t>
            </a:r>
          </a:p>
          <a:p>
            <a:pPr>
              <a:buAutoNum type="arabicPeriod"/>
            </a:pPr>
            <a:r>
              <a:rPr lang="id-ID" dirty="0" smtClean="0"/>
              <a:t>JUMLAH SAMPEL DITENTUKAN MENGGUNAKAN RUMUS</a:t>
            </a:r>
          </a:p>
          <a:p>
            <a:pPr>
              <a:buAutoNum type="arabicPeriod"/>
            </a:pPr>
            <a:r>
              <a:rPr lang="id-ID" dirty="0" smtClean="0"/>
              <a:t>ATURAN KEPUTUSAN FORMAL DIGUNAKAN UNTUK MENENTUKAN KEBERTERIMAAN POPULASI</a:t>
            </a:r>
          </a:p>
          <a:p>
            <a:pPr>
              <a:buAutoNum type="arabicPeriod"/>
            </a:pPr>
            <a:r>
              <a:rPr lang="id-ID" dirty="0" smtClean="0"/>
              <a:t>PEMILIHAN SAMPEL DILAKUKAN MENGGUNAKAN PPS</a:t>
            </a:r>
          </a:p>
          <a:p>
            <a:pPr>
              <a:buAutoNum type="arabicPeriod"/>
            </a:pPr>
            <a:r>
              <a:rPr lang="id-ID" dirty="0" smtClean="0"/>
              <a:t>GENERALISASI SAMPEL KE POPULASI MENGGUNAKAN TAKNIS MUS OLEH AUDITOR</a:t>
            </a:r>
          </a:p>
          <a:p>
            <a:pPr>
              <a:buAutoNum type="alphaLcPeriod"/>
            </a:pPr>
            <a:r>
              <a:rPr lang="id-ID" dirty="0" smtClean="0"/>
              <a:t>GENERALISASI KETIKA SALAH SAJI TIDAK DITEMUKAN</a:t>
            </a:r>
          </a:p>
          <a:p>
            <a:pPr>
              <a:buAutoNum type="alphaLcPeriod"/>
            </a:pPr>
            <a:r>
              <a:rPr lang="id-ID" smtClean="0"/>
              <a:t>GENERALISASI KETIKA SALAH SAJI DITEMUKAN</a:t>
            </a:r>
            <a:endParaRPr lang="id-ID" dirty="0" smtClean="0"/>
          </a:p>
        </p:txBody>
      </p:sp>
    </p:spTree>
    <p:extLst>
      <p:ext uri="{BB962C8B-B14F-4D97-AF65-F5344CB8AC3E}">
        <p14:creationId xmlns:p14="http://schemas.microsoft.com/office/powerpoint/2010/main" val="459747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951" y="152400"/>
            <a:ext cx="7924801" cy="685800"/>
          </a:xfrm>
        </p:spPr>
        <p:txBody>
          <a:bodyPr>
            <a:normAutofit/>
          </a:bodyPr>
          <a:lstStyle/>
          <a:p>
            <a:pPr>
              <a:buAutoNum type="arabicPeriod"/>
            </a:pPr>
            <a:r>
              <a:rPr lang="id-ID" sz="2000" dirty="0" smtClean="0">
                <a:solidFill>
                  <a:srgbClr val="00B050"/>
                </a:solidFill>
              </a:rPr>
              <a:t>Penjelasan ...</a:t>
            </a:r>
            <a:br>
              <a:rPr lang="id-ID" sz="2000" dirty="0" smtClean="0">
                <a:solidFill>
                  <a:srgbClr val="00B050"/>
                </a:solidFill>
              </a:rPr>
            </a:br>
            <a:r>
              <a:rPr lang="id-ID" sz="1600" b="1" dirty="0" smtClean="0">
                <a:solidFill>
                  <a:srgbClr val="FF0000"/>
                </a:solidFill>
              </a:rPr>
              <a:t>GENERALISASI </a:t>
            </a:r>
            <a:r>
              <a:rPr lang="id-ID" sz="1600" b="1" dirty="0">
                <a:solidFill>
                  <a:srgbClr val="FF0000"/>
                </a:solidFill>
              </a:rPr>
              <a:t>SAMPEL KE POPULASI MENGGUNAKAN TAKNIS MUS OLEH AUDITOR</a:t>
            </a:r>
          </a:p>
        </p:txBody>
      </p:sp>
      <p:sp>
        <p:nvSpPr>
          <p:cNvPr id="3" name="Content Placeholder 2"/>
          <p:cNvSpPr>
            <a:spLocks noGrp="1"/>
          </p:cNvSpPr>
          <p:nvPr>
            <p:ph idx="1"/>
          </p:nvPr>
        </p:nvSpPr>
        <p:spPr>
          <a:xfrm>
            <a:off x="609598" y="914401"/>
            <a:ext cx="8001001" cy="5154258"/>
          </a:xfrm>
        </p:spPr>
        <p:txBody>
          <a:bodyPr>
            <a:normAutofit fontScale="92500" lnSpcReduction="20000"/>
          </a:bodyPr>
          <a:lstStyle/>
          <a:p>
            <a:pPr marL="0" indent="0">
              <a:buNone/>
            </a:pPr>
            <a:r>
              <a:rPr lang="id-ID" dirty="0" smtClean="0"/>
              <a:t>Contoh :</a:t>
            </a:r>
          </a:p>
          <a:p>
            <a:pPr>
              <a:buAutoNum type="arabicPeriod"/>
            </a:pPr>
            <a:endParaRPr lang="id-ID" dirty="0"/>
          </a:p>
          <a:p>
            <a:pPr>
              <a:buAutoNum type="arabicPeriod"/>
            </a:pPr>
            <a:endParaRPr lang="id-ID" dirty="0" smtClean="0"/>
          </a:p>
          <a:p>
            <a:pPr>
              <a:buAutoNum type="arabicPeriod"/>
            </a:pPr>
            <a:endParaRPr lang="id-ID" dirty="0"/>
          </a:p>
          <a:p>
            <a:pPr>
              <a:buAutoNum type="arabicPeriod"/>
            </a:pPr>
            <a:endParaRPr lang="id-ID" dirty="0" smtClean="0"/>
          </a:p>
          <a:p>
            <a:pPr>
              <a:buAutoNum type="arabicPeriod"/>
            </a:pPr>
            <a:endParaRPr lang="id-ID" dirty="0"/>
          </a:p>
          <a:p>
            <a:pPr>
              <a:buAutoNum type="arabicPeriod"/>
            </a:pPr>
            <a:endParaRPr lang="id-ID" dirty="0" smtClean="0"/>
          </a:p>
          <a:p>
            <a:pPr>
              <a:buAutoNum type="arabicPeriod"/>
            </a:pPr>
            <a:endParaRPr lang="id-ID" dirty="0"/>
          </a:p>
          <a:p>
            <a:pPr>
              <a:buAutoNum type="arabicPeriod"/>
            </a:pPr>
            <a:endParaRPr lang="id-ID" dirty="0" smtClean="0"/>
          </a:p>
          <a:p>
            <a:pPr>
              <a:buAutoNum type="arabicPeriod"/>
            </a:pPr>
            <a:r>
              <a:rPr lang="id-ID" dirty="0" smtClean="0"/>
              <a:t>ASUMSI : Jumlah lebih saji 100%, jumlah kurang saji 100%, batas saldo saji pada ARIA 5% adalah</a:t>
            </a:r>
          </a:p>
          <a:p>
            <a:pPr>
              <a:buAutoNum type="arabicPeriod"/>
            </a:pPr>
            <a:r>
              <a:rPr lang="id-ID" dirty="0" smtClean="0"/>
              <a:t>Batas salah saji atas    = Rp 1.2M x 3% x 100%   = Rp 36 jt</a:t>
            </a:r>
          </a:p>
          <a:p>
            <a:pPr>
              <a:buAutoNum type="arabicPeriod"/>
            </a:pPr>
            <a:r>
              <a:rPr lang="id-ID" dirty="0" smtClean="0"/>
              <a:t>Batas salah saji bawah = Rp 1.2 M x 3% x 100%  = Rp 36 jt</a:t>
            </a:r>
            <a:endParaRPr lang="id-ID" dirty="0"/>
          </a:p>
          <a:p>
            <a:pPr>
              <a:buAutoNum type="arabicPeriod"/>
            </a:pPr>
            <a:r>
              <a:rPr lang="id-ID" dirty="0" smtClean="0"/>
              <a:t>GENERALISASI KETIKA SALAH SAJI TIDAK DITEMUKAN</a:t>
            </a:r>
          </a:p>
          <a:p>
            <a:pPr>
              <a:buAutoNum type="alphaLcPeriod"/>
            </a:pPr>
            <a:r>
              <a:rPr lang="id-ID" dirty="0" smtClean="0"/>
              <a:t>GENERALISASI KETIKA SALAH SAJI DITEMUKAN</a:t>
            </a:r>
          </a:p>
        </p:txBody>
      </p:sp>
    </p:spTree>
    <p:extLst>
      <p:ext uri="{BB962C8B-B14F-4D97-AF65-F5344CB8AC3E}">
        <p14:creationId xmlns:p14="http://schemas.microsoft.com/office/powerpoint/2010/main" val="1920543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838200"/>
          </a:xfrm>
        </p:spPr>
        <p:txBody>
          <a:bodyPr>
            <a:normAutofit/>
          </a:bodyPr>
          <a:lstStyle/>
          <a:p>
            <a:r>
              <a:rPr lang="id-ID" sz="4000" b="1" dirty="0" smtClean="0">
                <a:solidFill>
                  <a:schemeClr val="accent2"/>
                </a:solidFill>
              </a:rPr>
              <a:t>Sampling &amp; risiko sampling</a:t>
            </a:r>
            <a:endParaRPr lang="id-ID" sz="4000" b="1" dirty="0">
              <a:solidFill>
                <a:schemeClr val="accent2"/>
              </a:solidFill>
            </a:endParaRPr>
          </a:p>
        </p:txBody>
      </p:sp>
      <p:sp>
        <p:nvSpPr>
          <p:cNvPr id="3" name="Content Placeholder 2"/>
          <p:cNvSpPr>
            <a:spLocks noGrp="1"/>
          </p:cNvSpPr>
          <p:nvPr>
            <p:ph idx="1"/>
          </p:nvPr>
        </p:nvSpPr>
        <p:spPr>
          <a:xfrm>
            <a:off x="228600" y="838200"/>
            <a:ext cx="8381999" cy="5867400"/>
          </a:xfrm>
        </p:spPr>
        <p:txBody>
          <a:bodyPr>
            <a:normAutofit fontScale="85000" lnSpcReduction="20000"/>
          </a:bodyPr>
          <a:lstStyle/>
          <a:p>
            <a:pPr marL="0" indent="0" algn="just">
              <a:buNone/>
            </a:pPr>
            <a:r>
              <a:rPr lang="id-ID" sz="2800" dirty="0" smtClean="0">
                <a:solidFill>
                  <a:srgbClr val="FF0000"/>
                </a:solidFill>
              </a:rPr>
              <a:t>o. Sampling Audit  (sampling) adalah penerapan prosedur audit terhadap kurang dari 100% unsur dalam suatu populasi audit yang relevan sedemikian rupa sehingga semua unit sampling memiliki peluang yang sama untuk dipilih untuk memberikan basis memadai bagi auditor untuk menarik kesimpulan populasi secara keseluruhan</a:t>
            </a:r>
          </a:p>
          <a:p>
            <a:pPr marL="0" indent="0" algn="just">
              <a:buNone/>
            </a:pPr>
            <a:r>
              <a:rPr lang="id-ID" sz="2800" dirty="0" smtClean="0"/>
              <a:t>o. Terdapat 2 risiko dalam audit :</a:t>
            </a:r>
          </a:p>
          <a:p>
            <a:pPr marL="0" indent="0" algn="just">
              <a:buNone/>
            </a:pPr>
            <a:r>
              <a:rPr lang="id-ID" sz="2800" dirty="0" smtClean="0"/>
              <a:t>1.  Risiko nonsampling adalah risiko bahwa auditor</a:t>
            </a:r>
          </a:p>
          <a:p>
            <a:pPr marL="0" indent="0" algn="just">
              <a:buNone/>
            </a:pPr>
            <a:r>
              <a:rPr lang="id-ID" sz="2800" dirty="0"/>
              <a:t> </a:t>
            </a:r>
            <a:r>
              <a:rPr lang="id-ID" sz="2800" dirty="0" smtClean="0"/>
              <a:t>    mencapai suatu kesimpulan yang salah dengan alasan</a:t>
            </a:r>
          </a:p>
          <a:p>
            <a:pPr marL="0" indent="0" algn="just">
              <a:buNone/>
            </a:pPr>
            <a:r>
              <a:rPr lang="id-ID" sz="2800" dirty="0"/>
              <a:t> </a:t>
            </a:r>
            <a:r>
              <a:rPr lang="id-ID" sz="2800" dirty="0" smtClean="0"/>
              <a:t>    apapun yang tidak terkait dengan risiko sampling</a:t>
            </a:r>
          </a:p>
          <a:p>
            <a:pPr marL="0" indent="0" algn="just">
              <a:buNone/>
            </a:pPr>
            <a:r>
              <a:rPr lang="id-ID" sz="2800" dirty="0" smtClean="0"/>
              <a:t>2. Risiko sampling adalah risiko bahwa kesimpulan auditor</a:t>
            </a:r>
          </a:p>
          <a:p>
            <a:pPr marL="0" indent="0" algn="just">
              <a:buNone/>
            </a:pPr>
            <a:r>
              <a:rPr lang="id-ID" sz="2800" dirty="0"/>
              <a:t> </a:t>
            </a:r>
            <a:r>
              <a:rPr lang="id-ID" sz="2800" dirty="0" smtClean="0"/>
              <a:t>   yang didasarkan pada suatu sampel dapat berbeda</a:t>
            </a:r>
          </a:p>
          <a:p>
            <a:pPr marL="0" indent="0" algn="just">
              <a:buNone/>
            </a:pPr>
            <a:r>
              <a:rPr lang="id-ID" sz="2800" dirty="0"/>
              <a:t> </a:t>
            </a:r>
            <a:r>
              <a:rPr lang="id-ID" sz="2800" dirty="0" smtClean="0"/>
              <a:t>   dengan kesimpulan jika prosedur audit yang sama   </a:t>
            </a:r>
          </a:p>
          <a:p>
            <a:pPr marL="0" indent="0" algn="just">
              <a:buNone/>
            </a:pPr>
            <a:r>
              <a:rPr lang="id-ID" sz="2800" dirty="0" smtClean="0"/>
              <a:t>    diterapkan pada keseluruhan populasi. Risiko sampling</a:t>
            </a:r>
          </a:p>
          <a:p>
            <a:pPr marL="0" indent="0" algn="just">
              <a:buNone/>
            </a:pPr>
            <a:r>
              <a:rPr lang="id-ID" sz="2800" dirty="0"/>
              <a:t> </a:t>
            </a:r>
            <a:r>
              <a:rPr lang="id-ID" sz="2800" dirty="0" smtClean="0"/>
              <a:t>   dapat menimbulkan 2 jenis kesimpulan yang salah</a:t>
            </a:r>
          </a:p>
          <a:p>
            <a:pPr marL="0" indent="0">
              <a:buNone/>
            </a:pPr>
            <a:endParaRPr lang="id-ID" dirty="0"/>
          </a:p>
        </p:txBody>
      </p:sp>
    </p:spTree>
    <p:extLst>
      <p:ext uri="{BB962C8B-B14F-4D97-AF65-F5344CB8AC3E}">
        <p14:creationId xmlns:p14="http://schemas.microsoft.com/office/powerpoint/2010/main" val="1656481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838200"/>
          </a:xfrm>
        </p:spPr>
        <p:txBody>
          <a:bodyPr>
            <a:noAutofit/>
          </a:bodyPr>
          <a:lstStyle/>
          <a:p>
            <a:pPr marL="0" indent="0"/>
            <a:r>
              <a:rPr lang="id-ID" sz="2000" dirty="0">
                <a:solidFill>
                  <a:schemeClr val="accent2"/>
                </a:solidFill>
              </a:rPr>
              <a:t>Risiko </a:t>
            </a:r>
            <a:r>
              <a:rPr lang="id-ID" sz="2000" dirty="0" smtClean="0">
                <a:solidFill>
                  <a:schemeClr val="accent2"/>
                </a:solidFill>
              </a:rPr>
              <a:t>sampling dapat </a:t>
            </a:r>
            <a:r>
              <a:rPr lang="id-ID" sz="2000" dirty="0">
                <a:solidFill>
                  <a:schemeClr val="accent2"/>
                </a:solidFill>
              </a:rPr>
              <a:t>menimbulkan 2 jenis </a:t>
            </a:r>
            <a:r>
              <a:rPr lang="id-ID" sz="2000" dirty="0">
                <a:solidFill>
                  <a:srgbClr val="FF0000"/>
                </a:solidFill>
              </a:rPr>
              <a:t>kesimpulan yang </a:t>
            </a:r>
            <a:r>
              <a:rPr lang="id-ID" sz="2000" dirty="0" smtClean="0">
                <a:solidFill>
                  <a:srgbClr val="FF0000"/>
                </a:solidFill>
              </a:rPr>
              <a:t>salah :</a:t>
            </a:r>
            <a:endParaRPr lang="id-ID" sz="2000"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2200" dirty="0" smtClean="0">
                <a:solidFill>
                  <a:srgbClr val="FF0000"/>
                </a:solidFill>
              </a:rPr>
              <a:t>1. Dalam suatu pengujian pengendalian, pengendalian tersebut lebih efektif daripada kenyataannya, atau dalam suatu pengujian rinci, suatu kesalahan penyajian matrial tidak ada padahal dalam kenyatannya ada.</a:t>
            </a:r>
          </a:p>
          <a:p>
            <a:pPr algn="just">
              <a:buFont typeface="Wingdings" panose="05000000000000000000" pitchFamily="2" charset="2"/>
              <a:buChar char="Ø"/>
            </a:pPr>
            <a:r>
              <a:rPr lang="id-ID" sz="2200" dirty="0" smtClean="0">
                <a:solidFill>
                  <a:srgbClr val="FF0000"/>
                </a:solidFill>
              </a:rPr>
              <a:t>Tipe kesimpulan salah ini mempengaruhi efektifitas audit dan mempunyai kemungkinan lebih besar untuk menyebabkan suatu opini audit yang tidak tepat</a:t>
            </a:r>
          </a:p>
          <a:p>
            <a:pPr marL="0" indent="0" algn="just">
              <a:buNone/>
            </a:pPr>
            <a:endParaRPr lang="id-ID" sz="2200" dirty="0"/>
          </a:p>
          <a:p>
            <a:pPr marL="0" indent="0" algn="just">
              <a:buNone/>
            </a:pPr>
            <a:r>
              <a:rPr lang="id-ID" sz="2200" dirty="0" smtClean="0">
                <a:solidFill>
                  <a:srgbClr val="0070C0"/>
                </a:solidFill>
              </a:rPr>
              <a:t>2. Dalam suatu pengujian pengendalian, pengendalian tersebut kurang efektif daripada kenyataannya, atau dalam suatu terdapat kesalahan penyajian material, padahal kenyataanny tidak ada.</a:t>
            </a:r>
          </a:p>
          <a:p>
            <a:pPr marL="0" indent="0" algn="just">
              <a:buNone/>
            </a:pPr>
            <a:r>
              <a:rPr lang="id-ID" sz="2200" dirty="0" smtClean="0">
                <a:solidFill>
                  <a:srgbClr val="0070C0"/>
                </a:solidFill>
              </a:rPr>
              <a:t>&gt; Tipe kesimpulan salah semacam ini berdampak terhadap efisiensi audit yang biasanya akan menyebabkan adanya pekerjaan tambahan untuk menetapkan bahwa kesimpulan semula adalah tidak benar</a:t>
            </a:r>
            <a:endParaRPr lang="id-ID" sz="2200" dirty="0">
              <a:solidFill>
                <a:srgbClr val="0070C0"/>
              </a:solidFill>
            </a:endParaRPr>
          </a:p>
        </p:txBody>
      </p:sp>
    </p:spTree>
    <p:extLst>
      <p:ext uri="{BB962C8B-B14F-4D97-AF65-F5344CB8AC3E}">
        <p14:creationId xmlns:p14="http://schemas.microsoft.com/office/powerpoint/2010/main" val="1107532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Autofit/>
          </a:bodyPr>
          <a:lstStyle/>
          <a:p>
            <a:r>
              <a:rPr lang="id-ID" sz="2400" b="1" dirty="0">
                <a:solidFill>
                  <a:srgbClr val="0070C0"/>
                </a:solidFill>
              </a:rPr>
              <a:t>Risiko sampling – pengujian pengendalian</a:t>
            </a:r>
            <a:br>
              <a:rPr lang="id-ID" sz="2400" b="1" dirty="0">
                <a:solidFill>
                  <a:srgbClr val="0070C0"/>
                </a:solidFill>
              </a:rPr>
            </a:br>
            <a:endParaRPr lang="id-ID" sz="2400"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7647984"/>
              </p:ext>
            </p:extLst>
          </p:nvPr>
        </p:nvGraphicFramePr>
        <p:xfrm>
          <a:off x="0" y="1676402"/>
          <a:ext cx="9144000" cy="5288526"/>
        </p:xfrm>
        <a:graphic>
          <a:graphicData uri="http://schemas.openxmlformats.org/drawingml/2006/table">
            <a:tbl>
              <a:tblPr firstRow="1" firstCol="1" bandRow="1">
                <a:tableStyleId>{5C22544A-7EE6-4342-B048-85BDC9FD1C3A}</a:tableStyleId>
              </a:tblPr>
              <a:tblGrid>
                <a:gridCol w="3047324"/>
                <a:gridCol w="3048338"/>
                <a:gridCol w="3048338"/>
              </a:tblGrid>
              <a:tr h="1374894">
                <a:tc rowSpan="2">
                  <a:txBody>
                    <a:bodyPr/>
                    <a:lstStyle/>
                    <a:p>
                      <a:pPr algn="ctr">
                        <a:lnSpc>
                          <a:spcPct val="107000"/>
                        </a:lnSpc>
                        <a:spcAft>
                          <a:spcPts val="0"/>
                        </a:spcAft>
                      </a:pPr>
                      <a:r>
                        <a:rPr lang="id-ID" sz="2000" dirty="0">
                          <a:effectLst/>
                        </a:rPr>
                        <a:t>SAMPEL PENGUJIAN PENGENDALIAN MENUNJUKKAN</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id-ID" sz="2000">
                          <a:effectLst/>
                        </a:rPr>
                        <a:t>EFEKTIFITAS PELAKSANAAN SEBENARNYA DARI PENGENDALIAN :</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d-ID"/>
                    </a:p>
                  </a:txBody>
                  <a:tcPr/>
                </a:tc>
              </a:tr>
              <a:tr h="1268901">
                <a:tc vMerge="1">
                  <a:txBody>
                    <a:bodyPr/>
                    <a:lstStyle/>
                    <a:p>
                      <a:endParaRPr lang="id-ID"/>
                    </a:p>
                  </a:txBody>
                  <a:tcPr/>
                </a:tc>
                <a:tc>
                  <a:txBody>
                    <a:bodyPr/>
                    <a:lstStyle/>
                    <a:p>
                      <a:pPr algn="ctr">
                        <a:lnSpc>
                          <a:spcPct val="107000"/>
                        </a:lnSpc>
                        <a:spcAft>
                          <a:spcPts val="0"/>
                        </a:spcAft>
                      </a:pPr>
                      <a:r>
                        <a:rPr lang="id-ID" sz="2000">
                          <a:effectLst/>
                        </a:rPr>
                        <a:t>MEMADAI UNTUK TINGKAT RISIKO PENGENDALIAN YANG DITETAPKAN</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a:effectLst/>
                        </a:rPr>
                        <a:t>TIDAK MEMADAI UNTUK TINGKAT RISIKO PENGENDALIAN YANG DITETAPKAN</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268901">
                <a:tc>
                  <a:txBody>
                    <a:bodyPr/>
                    <a:lstStyle/>
                    <a:p>
                      <a:pPr algn="ctr">
                        <a:lnSpc>
                          <a:spcPct val="107000"/>
                        </a:lnSpc>
                        <a:spcAft>
                          <a:spcPts val="0"/>
                        </a:spcAft>
                      </a:pPr>
                      <a:r>
                        <a:rPr lang="id-ID" sz="2000" dirty="0">
                          <a:effectLst/>
                        </a:rPr>
                        <a:t>EFEKTIFITAS PELAKSANAAN MEMADAI</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a:effectLst/>
                        </a:rPr>
                        <a:t>KEPUTUSAN BENAR</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a:effectLst/>
                        </a:rPr>
                        <a:t>KEPUTUSAN SALAH ( RISIKO MENETAPKAN RISIKO PENGENDALIAN TERLALU RENDAH)</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268901">
                <a:tc>
                  <a:txBody>
                    <a:bodyPr/>
                    <a:lstStyle/>
                    <a:p>
                      <a:pPr algn="ctr">
                        <a:lnSpc>
                          <a:spcPct val="107000"/>
                        </a:lnSpc>
                        <a:spcAft>
                          <a:spcPts val="0"/>
                        </a:spcAft>
                      </a:pPr>
                      <a:r>
                        <a:rPr lang="id-ID" sz="2000" dirty="0">
                          <a:effectLst/>
                        </a:rPr>
                        <a:t>EFEKTIFITAS PELAKSANAAN TIDAK MEMADAI</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dirty="0">
                          <a:effectLst/>
                        </a:rPr>
                        <a:t>KEPUTUSAN SALAH ( RISIKO MENETAPKAN RISIKO PENGENDALIAN TERLALU RENDAH)</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dirty="0">
                          <a:effectLst/>
                        </a:rPr>
                        <a:t>KEPUTUSAN BENAR</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551296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Autofit/>
          </a:bodyPr>
          <a:lstStyle/>
          <a:p>
            <a:r>
              <a:rPr lang="id-ID" sz="2400" b="1" dirty="0">
                <a:solidFill>
                  <a:srgbClr val="0070C0"/>
                </a:solidFill>
              </a:rPr>
              <a:t>Risiko sampling – pengujian </a:t>
            </a:r>
            <a:r>
              <a:rPr lang="id-ID" sz="2400" b="1" dirty="0" smtClean="0">
                <a:solidFill>
                  <a:srgbClr val="0070C0"/>
                </a:solidFill>
              </a:rPr>
              <a:t>rinci :</a:t>
            </a:r>
            <a:r>
              <a:rPr lang="id-ID" sz="2400" b="1" dirty="0">
                <a:solidFill>
                  <a:srgbClr val="0070C0"/>
                </a:solidFill>
              </a:rPr>
              <a:t/>
            </a:r>
            <a:br>
              <a:rPr lang="id-ID" sz="2400" b="1" dirty="0">
                <a:solidFill>
                  <a:srgbClr val="0070C0"/>
                </a:solidFill>
              </a:rPr>
            </a:br>
            <a:endParaRPr lang="id-ID" sz="2400"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7170693"/>
              </p:ext>
            </p:extLst>
          </p:nvPr>
        </p:nvGraphicFramePr>
        <p:xfrm>
          <a:off x="0" y="1676402"/>
          <a:ext cx="9144000" cy="5181597"/>
        </p:xfrm>
        <a:graphic>
          <a:graphicData uri="http://schemas.openxmlformats.org/drawingml/2006/table">
            <a:tbl>
              <a:tblPr firstRow="1" firstCol="1" bandRow="1">
                <a:tableStyleId>{5C22544A-7EE6-4342-B048-85BDC9FD1C3A}</a:tableStyleId>
              </a:tblPr>
              <a:tblGrid>
                <a:gridCol w="3047324"/>
                <a:gridCol w="3048338"/>
                <a:gridCol w="3048338"/>
              </a:tblGrid>
              <a:tr h="1374894">
                <a:tc rowSpan="2">
                  <a:txBody>
                    <a:bodyPr/>
                    <a:lstStyle/>
                    <a:p>
                      <a:pPr algn="ctr">
                        <a:lnSpc>
                          <a:spcPct val="107000"/>
                        </a:lnSpc>
                        <a:spcAft>
                          <a:spcPts val="0"/>
                        </a:spcAft>
                      </a:pPr>
                      <a:r>
                        <a:rPr lang="id-ID" sz="2400" dirty="0">
                          <a:effectLst/>
                          <a:latin typeface="Calibri" panose="020F0502020204030204" pitchFamily="34" charset="0"/>
                          <a:ea typeface="Calibri" panose="020F0502020204030204" pitchFamily="34" charset="0"/>
                          <a:cs typeface="Times New Roman" panose="02020603050405020304" pitchFamily="18" charset="0"/>
                        </a:rPr>
                        <a:t>SAMPEL PENGUJIAN RINCI MENUNJUKKAN</a:t>
                      </a:r>
                    </a:p>
                  </a:txBody>
                  <a:tcPr marL="68580" marR="68580" marT="0" marB="0" anchor="ctr"/>
                </a:tc>
                <a:tc gridSpan="2">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KONDISI SEBENARNYA AKUN TERSEBUT ADALAH :</a:t>
                      </a:r>
                    </a:p>
                  </a:txBody>
                  <a:tcPr marL="68580" marR="68580" marT="0" marB="0" anchor="ctr"/>
                </a:tc>
                <a:tc hMerge="1">
                  <a:txBody>
                    <a:bodyPr/>
                    <a:lstStyle/>
                    <a:p>
                      <a:endParaRPr lang="id-ID"/>
                    </a:p>
                  </a:txBody>
                  <a:tcPr/>
                </a:tc>
              </a:tr>
              <a:tr h="1268901">
                <a:tc vMerge="1">
                  <a:txBody>
                    <a:bodyPr/>
                    <a:lstStyle/>
                    <a:p>
                      <a:endParaRPr lang="id-ID"/>
                    </a:p>
                  </a:txBody>
                  <a:tcPr/>
                </a:tc>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TIDAK BERISI KESALAHAN PENYAJIAN MATERIAL</a:t>
                      </a:r>
                    </a:p>
                  </a:txBody>
                  <a:tcPr marL="68580" marR="68580" marT="0" marB="0" anchor="ctr"/>
                </a:tc>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BERISI KESALAHAN PENYAJIAN MATERIAL</a:t>
                      </a:r>
                    </a:p>
                  </a:txBody>
                  <a:tcPr marL="68580" marR="68580" marT="0" marB="0" anchor="ctr"/>
                </a:tc>
              </a:tr>
              <a:tr h="1268901">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AKUN TIDAK BERISI KESALAHAN PENYAJIAN MATERIAL</a:t>
                      </a:r>
                    </a:p>
                  </a:txBody>
                  <a:tcPr marL="68580" marR="68580" marT="0" marB="0" anchor="ctr"/>
                </a:tc>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KEPUTUSAN BENAR</a:t>
                      </a:r>
                    </a:p>
                  </a:txBody>
                  <a:tcPr marL="68580" marR="68580" marT="0" marB="0" anchor="ctr"/>
                </a:tc>
                <a:tc>
                  <a:txBody>
                    <a:bodyPr/>
                    <a:lstStyle/>
                    <a:p>
                      <a:pPr algn="ctr">
                        <a:lnSpc>
                          <a:spcPct val="107000"/>
                        </a:lnSpc>
                        <a:spcAft>
                          <a:spcPts val="0"/>
                        </a:spcAft>
                      </a:pPr>
                      <a:r>
                        <a:rPr lang="id-ID" sz="2400" dirty="0">
                          <a:effectLst/>
                          <a:latin typeface="Calibri" panose="020F0502020204030204" pitchFamily="34" charset="0"/>
                          <a:ea typeface="Calibri" panose="020F0502020204030204" pitchFamily="34" charset="0"/>
                          <a:cs typeface="Times New Roman" panose="02020603050405020304" pitchFamily="18" charset="0"/>
                        </a:rPr>
                        <a:t>KEPUTUSAN </a:t>
                      </a:r>
                      <a:r>
                        <a:rPr lang="id-ID" sz="2400" dirty="0" smtClean="0">
                          <a:effectLst/>
                          <a:latin typeface="Calibri" panose="020F0502020204030204" pitchFamily="34" charset="0"/>
                          <a:ea typeface="Calibri" panose="020F0502020204030204" pitchFamily="34" charset="0"/>
                          <a:cs typeface="Times New Roman" panose="02020603050405020304" pitchFamily="18" charset="0"/>
                        </a:rPr>
                        <a:t>SALAH           </a:t>
                      </a:r>
                      <a:r>
                        <a:rPr lang="id-ID" sz="2400" dirty="0">
                          <a:effectLst/>
                          <a:latin typeface="Calibri" panose="020F0502020204030204" pitchFamily="34" charset="0"/>
                          <a:ea typeface="Calibri" panose="020F0502020204030204" pitchFamily="34" charset="0"/>
                          <a:cs typeface="Times New Roman" panose="02020603050405020304" pitchFamily="18" charset="0"/>
                        </a:rPr>
                        <a:t>( RISIKO KELIRU MENERIMA )</a:t>
                      </a:r>
                    </a:p>
                  </a:txBody>
                  <a:tcPr marL="68580" marR="68580" marT="0" marB="0" anchor="ctr"/>
                </a:tc>
              </a:tr>
              <a:tr h="1268901">
                <a:tc>
                  <a:txBody>
                    <a:bodyPr/>
                    <a:lstStyle/>
                    <a:p>
                      <a:pPr algn="ctr">
                        <a:lnSpc>
                          <a:spcPct val="107000"/>
                        </a:lnSpc>
                        <a:spcAft>
                          <a:spcPts val="0"/>
                        </a:spcAft>
                      </a:pPr>
                      <a:r>
                        <a:rPr lang="id-ID" sz="2400">
                          <a:effectLst/>
                          <a:latin typeface="Calibri" panose="020F0502020204030204" pitchFamily="34" charset="0"/>
                          <a:ea typeface="Calibri" panose="020F0502020204030204" pitchFamily="34" charset="0"/>
                          <a:cs typeface="Times New Roman" panose="02020603050405020304" pitchFamily="18" charset="0"/>
                        </a:rPr>
                        <a:t>AKUN BERISI KESALAHAN PENYAJIAN MATERIAL</a:t>
                      </a:r>
                    </a:p>
                  </a:txBody>
                  <a:tcPr marL="68580" marR="68580" marT="0" marB="0" anchor="ctr"/>
                </a:tc>
                <a:tc>
                  <a:txBody>
                    <a:bodyPr/>
                    <a:lstStyle/>
                    <a:p>
                      <a:pPr algn="ctr">
                        <a:lnSpc>
                          <a:spcPct val="107000"/>
                        </a:lnSpc>
                        <a:spcAft>
                          <a:spcPts val="0"/>
                        </a:spcAft>
                      </a:pPr>
                      <a:r>
                        <a:rPr lang="id-ID" sz="2400" dirty="0">
                          <a:effectLst/>
                          <a:latin typeface="Calibri" panose="020F0502020204030204" pitchFamily="34" charset="0"/>
                          <a:ea typeface="Calibri" panose="020F0502020204030204" pitchFamily="34" charset="0"/>
                          <a:cs typeface="Times New Roman" panose="02020603050405020304" pitchFamily="18" charset="0"/>
                        </a:rPr>
                        <a:t>KEPUTUSAN SALAH </a:t>
                      </a:r>
                      <a:r>
                        <a:rPr lang="id-ID" sz="2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id-ID" sz="2400" dirty="0">
                          <a:effectLst/>
                          <a:latin typeface="Calibri" panose="020F0502020204030204" pitchFamily="34" charset="0"/>
                          <a:ea typeface="Calibri" panose="020F0502020204030204" pitchFamily="34" charset="0"/>
                          <a:cs typeface="Times New Roman" panose="02020603050405020304" pitchFamily="18" charset="0"/>
                        </a:rPr>
                        <a:t>RISIKO KELIRU MENOLAK )</a:t>
                      </a:r>
                    </a:p>
                  </a:txBody>
                  <a:tcPr marL="68580" marR="68580" marT="0" marB="0" anchor="ctr"/>
                </a:tc>
                <a:tc>
                  <a:txBody>
                    <a:bodyPr/>
                    <a:lstStyle/>
                    <a:p>
                      <a:pPr algn="ctr">
                        <a:lnSpc>
                          <a:spcPct val="107000"/>
                        </a:lnSpc>
                        <a:spcAft>
                          <a:spcPts val="0"/>
                        </a:spcAft>
                      </a:pPr>
                      <a:r>
                        <a:rPr lang="id-ID" sz="2400" dirty="0">
                          <a:effectLst/>
                          <a:latin typeface="Calibri" panose="020F0502020204030204" pitchFamily="34" charset="0"/>
                          <a:ea typeface="Calibri" panose="020F0502020204030204" pitchFamily="34" charset="0"/>
                          <a:cs typeface="Times New Roman" panose="02020603050405020304" pitchFamily="18" charset="0"/>
                        </a:rPr>
                        <a:t>KEPUTUSAN BENAR</a:t>
                      </a:r>
                    </a:p>
                  </a:txBody>
                  <a:tcPr marL="68580" marR="68580" marT="0" marB="0" anchor="ctr"/>
                </a:tc>
              </a:tr>
            </a:tbl>
          </a:graphicData>
        </a:graphic>
      </p:graphicFrame>
    </p:spTree>
    <p:extLst>
      <p:ext uri="{BB962C8B-B14F-4D97-AF65-F5344CB8AC3E}">
        <p14:creationId xmlns:p14="http://schemas.microsoft.com/office/powerpoint/2010/main" val="4127739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a:solidFill>
                  <a:srgbClr val="FF0000"/>
                </a:solidFill>
              </a:rPr>
              <a:t>SAMPLING STATISTIK VS NON STATISTIK</a:t>
            </a: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2400" dirty="0" smtClean="0">
                <a:solidFill>
                  <a:srgbClr val="0070C0"/>
                </a:solidFill>
              </a:rPr>
              <a:t>1. SAMPLING STATISTIK ADALAH SUATU PENDEKATAN SAMPLING YANG MEMILIKI KARAKTERISTIK SBB:</a:t>
            </a:r>
          </a:p>
          <a:p>
            <a:pPr algn="just">
              <a:buFont typeface="Wingdings" panose="05000000000000000000" pitchFamily="2" charset="2"/>
              <a:buChar char="Ø"/>
            </a:pPr>
            <a:r>
              <a:rPr lang="id-ID" sz="2400" dirty="0" smtClean="0">
                <a:solidFill>
                  <a:srgbClr val="0070C0"/>
                </a:solidFill>
              </a:rPr>
              <a:t>Pemilihan unsur-2 sampel dilaksanakan secara acak</a:t>
            </a:r>
          </a:p>
          <a:p>
            <a:pPr algn="just">
              <a:buFont typeface="Wingdings" panose="05000000000000000000" pitchFamily="2" charset="2"/>
              <a:buChar char="Ø"/>
            </a:pPr>
            <a:r>
              <a:rPr lang="id-ID" sz="2400" dirty="0" smtClean="0">
                <a:solidFill>
                  <a:srgbClr val="0070C0"/>
                </a:solidFill>
              </a:rPr>
              <a:t>Penggunaan teori probabilitas untuk menilai hasil sampel, termasuk untuk mengukur risiko samplig</a:t>
            </a:r>
          </a:p>
          <a:p>
            <a:pPr algn="just">
              <a:buFont typeface="Wingdings" panose="05000000000000000000" pitchFamily="2" charset="2"/>
              <a:buChar char="Ø"/>
            </a:pPr>
            <a:endParaRPr lang="id-ID" sz="2400" dirty="0">
              <a:solidFill>
                <a:srgbClr val="0070C0"/>
              </a:solidFill>
            </a:endParaRPr>
          </a:p>
          <a:p>
            <a:pPr marL="0" indent="0" algn="just">
              <a:buNone/>
            </a:pPr>
            <a:r>
              <a:rPr lang="id-ID" sz="2400" dirty="0" smtClean="0">
                <a:solidFill>
                  <a:srgbClr val="7030A0"/>
                </a:solidFill>
              </a:rPr>
              <a:t>2. SAMPLING NONSTATISTIK ADALAH PENDEKATAN SAMPLING YG TIDAK MEMILIKI KARAKTERISTIK-2 DI POINT (1)</a:t>
            </a:r>
          </a:p>
          <a:p>
            <a:pPr algn="just">
              <a:buFont typeface="Wingdings" panose="05000000000000000000" pitchFamily="2" charset="2"/>
              <a:buChar char="Ø"/>
            </a:pPr>
            <a:r>
              <a:rPr lang="id-ID" sz="2400" dirty="0" smtClean="0">
                <a:solidFill>
                  <a:srgbClr val="7030A0"/>
                </a:solidFill>
              </a:rPr>
              <a:t>Teknik sampling statistik a.l. Random sampling, systematic sampling dan stratified sampling.</a:t>
            </a:r>
          </a:p>
          <a:p>
            <a:pPr marL="0" indent="0" algn="just">
              <a:buNone/>
            </a:pPr>
            <a:r>
              <a:rPr lang="id-ID" sz="2400" dirty="0" smtClean="0">
                <a:solidFill>
                  <a:srgbClr val="7030A0"/>
                </a:solidFill>
              </a:rPr>
              <a:t>&gt; Sampling nonstatistik a.l. Haphazard sampling, block selection dan judgment selection (collings, hal 183)</a:t>
            </a:r>
            <a:endParaRPr lang="id-ID" sz="2400" dirty="0">
              <a:solidFill>
                <a:srgbClr val="7030A0"/>
              </a:solidFill>
            </a:endParaRPr>
          </a:p>
        </p:txBody>
      </p:sp>
    </p:spTree>
    <p:extLst>
      <p:ext uri="{BB962C8B-B14F-4D97-AF65-F5344CB8AC3E}">
        <p14:creationId xmlns:p14="http://schemas.microsoft.com/office/powerpoint/2010/main" val="169522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772401" cy="838200"/>
          </a:xfrm>
        </p:spPr>
        <p:txBody>
          <a:bodyPr>
            <a:normAutofit/>
          </a:bodyPr>
          <a:lstStyle/>
          <a:p>
            <a:r>
              <a:rPr lang="id-ID" sz="3200" b="1" dirty="0" smtClean="0">
                <a:solidFill>
                  <a:srgbClr val="C00000"/>
                </a:solidFill>
              </a:rPr>
              <a:t>JENIS PENGUJIAN  :  BAGIAN YG DIUKUR</a:t>
            </a:r>
            <a:endParaRPr lang="id-ID" sz="3200" b="1" dirty="0">
              <a:solidFill>
                <a:srgbClr val="C00000"/>
              </a:solidFill>
            </a:endParaRPr>
          </a:p>
        </p:txBody>
      </p:sp>
      <p:sp>
        <p:nvSpPr>
          <p:cNvPr id="3" name="Content Placeholder 2"/>
          <p:cNvSpPr>
            <a:spLocks noGrp="1"/>
          </p:cNvSpPr>
          <p:nvPr>
            <p:ph idx="1"/>
          </p:nvPr>
        </p:nvSpPr>
        <p:spPr>
          <a:xfrm>
            <a:off x="609598" y="1219200"/>
            <a:ext cx="7772401" cy="5257800"/>
          </a:xfrm>
        </p:spPr>
        <p:txBody>
          <a:bodyPr/>
          <a:lstStyle/>
          <a:p>
            <a:endParaRPr lang="id-ID" dirty="0" smtClean="0"/>
          </a:p>
          <a:p>
            <a:pPr marL="0" indent="0">
              <a:buNone/>
            </a:pPr>
            <a:r>
              <a:rPr lang="id-ID" dirty="0" smtClean="0"/>
              <a:t>1.  PENGUJIAN PENGENDALIAN       : EFEKTIVITAS PENGOPERASIAN</a:t>
            </a:r>
          </a:p>
          <a:p>
            <a:pPr marL="0" indent="0">
              <a:buNone/>
            </a:pPr>
            <a:r>
              <a:rPr lang="id-ID" dirty="0" smtClean="0"/>
              <a:t>                                                       PENGENDALIAN INTERN</a:t>
            </a:r>
          </a:p>
          <a:p>
            <a:pPr marL="0" indent="0">
              <a:buNone/>
            </a:pPr>
            <a:endParaRPr lang="id-ID" dirty="0"/>
          </a:p>
          <a:p>
            <a:pPr marL="0" indent="0">
              <a:buNone/>
            </a:pPr>
            <a:r>
              <a:rPr lang="id-ID" dirty="0" smtClean="0"/>
              <a:t>2. PENGUJIAN SUBSTANTIF             : EFEKTIVITAS PENGENDALIAN</a:t>
            </a:r>
          </a:p>
          <a:p>
            <a:pPr marL="0" indent="0">
              <a:buNone/>
            </a:pPr>
            <a:r>
              <a:rPr lang="id-ID" dirty="0"/>
              <a:t> </a:t>
            </a:r>
            <a:r>
              <a:rPr lang="id-ID" dirty="0" smtClean="0"/>
              <a:t>   ATAS TRANSAKSI                            KETETAPAN NILAI MONETER PADA </a:t>
            </a:r>
          </a:p>
          <a:p>
            <a:pPr marL="0" indent="0">
              <a:buNone/>
            </a:pPr>
            <a:r>
              <a:rPr lang="id-ID" dirty="0"/>
              <a:t> </a:t>
            </a:r>
            <a:r>
              <a:rPr lang="id-ID" dirty="0" smtClean="0"/>
              <a:t>                                                      TRANSAKSI DLM SISITEM AKUNTANSI</a:t>
            </a:r>
          </a:p>
          <a:p>
            <a:pPr marL="0" indent="0">
              <a:buNone/>
            </a:pPr>
            <a:endParaRPr lang="id-ID" dirty="0"/>
          </a:p>
          <a:p>
            <a:pPr marL="0" indent="0">
              <a:buNone/>
            </a:pPr>
            <a:r>
              <a:rPr lang="id-ID" dirty="0" smtClean="0"/>
              <a:t>3. PENGUJIAN PERINCIAN SALDO    : JUMLAH UANG DALAM SALDO AKUN</a:t>
            </a:r>
          </a:p>
          <a:p>
            <a:pPr marL="0" indent="0">
              <a:buNone/>
            </a:pPr>
            <a:r>
              <a:rPr lang="id-ID" dirty="0"/>
              <a:t> </a:t>
            </a:r>
            <a:r>
              <a:rPr lang="id-ID" dirty="0" smtClean="0"/>
              <a:t>                                                      YG MENGALAMI SALAH SAJI SECARA</a:t>
            </a:r>
          </a:p>
          <a:p>
            <a:pPr marL="0" indent="0">
              <a:buNone/>
            </a:pPr>
            <a:r>
              <a:rPr lang="id-ID" dirty="0"/>
              <a:t> </a:t>
            </a:r>
            <a:r>
              <a:rPr lang="id-ID" dirty="0" smtClean="0"/>
              <a:t>                                                      MATERIAL        </a:t>
            </a:r>
            <a:endParaRPr lang="id-ID" dirty="0"/>
          </a:p>
        </p:txBody>
      </p:sp>
    </p:spTree>
    <p:extLst>
      <p:ext uri="{BB962C8B-B14F-4D97-AF65-F5344CB8AC3E}">
        <p14:creationId xmlns:p14="http://schemas.microsoft.com/office/powerpoint/2010/main" val="1079119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533400"/>
          </a:xfrm>
        </p:spPr>
        <p:txBody>
          <a:bodyPr>
            <a:noAutofit/>
          </a:bodyPr>
          <a:lstStyle/>
          <a:p>
            <a:pPr marL="0" indent="0"/>
            <a:r>
              <a:rPr lang="id-ID" sz="2800" b="1" dirty="0" smtClean="0">
                <a:solidFill>
                  <a:srgbClr val="FF0000"/>
                </a:solidFill>
              </a:rPr>
              <a:t>TAHAP-2 DALAM PENERAPAN SAMPLING :</a:t>
            </a:r>
            <a:endParaRPr lang="id-ID" sz="2800" b="1" dirty="0">
              <a:solidFill>
                <a:srgbClr val="FF0000"/>
              </a:solidFill>
            </a:endParaRPr>
          </a:p>
        </p:txBody>
      </p:sp>
      <p:sp>
        <p:nvSpPr>
          <p:cNvPr id="3" name="Content Placeholder 2"/>
          <p:cNvSpPr>
            <a:spLocks noGrp="1"/>
          </p:cNvSpPr>
          <p:nvPr>
            <p:ph idx="1"/>
          </p:nvPr>
        </p:nvSpPr>
        <p:spPr>
          <a:xfrm>
            <a:off x="228600" y="838200"/>
            <a:ext cx="8381999" cy="5867400"/>
          </a:xfrm>
        </p:spPr>
        <p:txBody>
          <a:bodyPr>
            <a:noAutofit/>
          </a:bodyPr>
          <a:lstStyle/>
          <a:p>
            <a:pPr marL="0" indent="0" algn="just">
              <a:buNone/>
            </a:pPr>
            <a:r>
              <a:rPr lang="id-ID" sz="3200" dirty="0" smtClean="0">
                <a:solidFill>
                  <a:srgbClr val="7030A0"/>
                </a:solidFill>
              </a:rPr>
              <a:t>1. PERANCANGAN UKURAN &amp; PEMILIHAN UNSUR-UNSUR SAMPEL UNTUK DIUJI</a:t>
            </a:r>
          </a:p>
          <a:p>
            <a:pPr marL="0" indent="0" algn="just">
              <a:buNone/>
            </a:pPr>
            <a:r>
              <a:rPr lang="id-ID" sz="3200" dirty="0" smtClean="0">
                <a:solidFill>
                  <a:srgbClr val="7030A0"/>
                </a:solidFill>
              </a:rPr>
              <a:t>2. PELAKSANAAN PROSEDUR AUDIT</a:t>
            </a:r>
          </a:p>
          <a:p>
            <a:pPr marL="0" indent="0" algn="just">
              <a:buNone/>
            </a:pPr>
            <a:r>
              <a:rPr lang="id-ID" sz="3200" dirty="0" smtClean="0">
                <a:solidFill>
                  <a:srgbClr val="7030A0"/>
                </a:solidFill>
              </a:rPr>
              <a:t>3. PENGEVALUASIAN HASIL SAMPLING</a:t>
            </a:r>
          </a:p>
          <a:p>
            <a:pPr algn="just">
              <a:buFont typeface="Wingdings" panose="05000000000000000000" pitchFamily="2" charset="2"/>
              <a:buChar char="Ø"/>
            </a:pPr>
            <a:r>
              <a:rPr lang="id-ID" sz="3200" dirty="0" smtClean="0">
                <a:solidFill>
                  <a:srgbClr val="7030A0"/>
                </a:solidFill>
              </a:rPr>
              <a:t>Menginvestigasi sifat dan penyebab penyimpangan / kesalahan penyajian</a:t>
            </a:r>
          </a:p>
          <a:p>
            <a:pPr marL="0" indent="0" algn="just">
              <a:buNone/>
            </a:pPr>
            <a:r>
              <a:rPr lang="id-ID" sz="3200" dirty="0" smtClean="0">
                <a:solidFill>
                  <a:srgbClr val="7030A0"/>
                </a:solidFill>
              </a:rPr>
              <a:t>&gt; Memproyeksikan kesalahan penyajian / penyimpangan dari sampel ke populasi</a:t>
            </a:r>
          </a:p>
          <a:p>
            <a:pPr marL="0" indent="0" algn="just">
              <a:buNone/>
            </a:pPr>
            <a:r>
              <a:rPr lang="id-ID" sz="3200" dirty="0" smtClean="0">
                <a:solidFill>
                  <a:srgbClr val="7030A0"/>
                </a:solidFill>
              </a:rPr>
              <a:t>&gt; Mengevaluasi hasil sampling</a:t>
            </a:r>
            <a:endParaRPr lang="id-ID" sz="3200" dirty="0">
              <a:solidFill>
                <a:srgbClr val="7030A0"/>
              </a:solidFill>
            </a:endParaRPr>
          </a:p>
        </p:txBody>
      </p:sp>
    </p:spTree>
    <p:extLst>
      <p:ext uri="{BB962C8B-B14F-4D97-AF65-F5344CB8AC3E}">
        <p14:creationId xmlns:p14="http://schemas.microsoft.com/office/powerpoint/2010/main" val="2165205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1999" cy="1295400"/>
          </a:xfrm>
        </p:spPr>
        <p:txBody>
          <a:bodyPr>
            <a:noAutofit/>
          </a:bodyPr>
          <a:lstStyle/>
          <a:p>
            <a:pPr marL="0" indent="0"/>
            <a:r>
              <a:rPr lang="id-ID" sz="2800" smtClean="0">
                <a:solidFill>
                  <a:srgbClr val="7030A0"/>
                </a:solidFill>
              </a:rPr>
              <a:t>PERANCANGAN </a:t>
            </a:r>
            <a:r>
              <a:rPr lang="id-ID" sz="2800" dirty="0">
                <a:solidFill>
                  <a:srgbClr val="7030A0"/>
                </a:solidFill>
              </a:rPr>
              <a:t>UKURAN &amp; PEMILIHAN UNSUR-UNSUR SAMPEL UNTUK DIUJI</a:t>
            </a:r>
          </a:p>
        </p:txBody>
      </p:sp>
      <p:sp>
        <p:nvSpPr>
          <p:cNvPr id="3" name="Content Placeholder 2"/>
          <p:cNvSpPr>
            <a:spLocks noGrp="1"/>
          </p:cNvSpPr>
          <p:nvPr>
            <p:ph idx="1"/>
          </p:nvPr>
        </p:nvSpPr>
        <p:spPr>
          <a:xfrm>
            <a:off x="228600" y="1295400"/>
            <a:ext cx="8381999" cy="5410200"/>
          </a:xfrm>
        </p:spPr>
        <p:txBody>
          <a:bodyPr>
            <a:noAutofit/>
          </a:bodyPr>
          <a:lstStyle/>
          <a:p>
            <a:pPr marL="0" indent="0" algn="just">
              <a:buNone/>
            </a:pPr>
            <a:endParaRPr lang="id-ID" sz="3200" dirty="0">
              <a:solidFill>
                <a:srgbClr val="7030A0"/>
              </a:solidFill>
            </a:endParaRPr>
          </a:p>
        </p:txBody>
      </p:sp>
    </p:spTree>
    <p:extLst>
      <p:ext uri="{BB962C8B-B14F-4D97-AF65-F5344CB8AC3E}">
        <p14:creationId xmlns:p14="http://schemas.microsoft.com/office/powerpoint/2010/main" val="67104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8077201" cy="914400"/>
          </a:xfrm>
        </p:spPr>
        <p:txBody>
          <a:bodyPr>
            <a:normAutofit fontScale="90000"/>
          </a:bodyPr>
          <a:lstStyle/>
          <a:p>
            <a:r>
              <a:rPr lang="id-ID" b="1" dirty="0" smtClean="0">
                <a:solidFill>
                  <a:srgbClr val="C00000"/>
                </a:solidFill>
              </a:rPr>
              <a:t>AUDITOR MELAKUKAN PENGUJIAN PENGENDALI &amp; SUBSTANTIF UNTUK :</a:t>
            </a:r>
            <a:endParaRPr lang="id-ID" b="1" dirty="0">
              <a:solidFill>
                <a:srgbClr val="C00000"/>
              </a:solidFill>
            </a:endParaRPr>
          </a:p>
        </p:txBody>
      </p:sp>
      <p:sp>
        <p:nvSpPr>
          <p:cNvPr id="3" name="Content Placeholder 2"/>
          <p:cNvSpPr>
            <a:spLocks noGrp="1"/>
          </p:cNvSpPr>
          <p:nvPr>
            <p:ph idx="1"/>
          </p:nvPr>
        </p:nvSpPr>
        <p:spPr>
          <a:xfrm>
            <a:off x="609598" y="1371600"/>
            <a:ext cx="8077201" cy="4669763"/>
          </a:xfrm>
        </p:spPr>
        <p:txBody>
          <a:bodyPr>
            <a:normAutofit fontScale="92500" lnSpcReduction="10000"/>
          </a:bodyPr>
          <a:lstStyle/>
          <a:p>
            <a:pPr marL="0" indent="0">
              <a:buNone/>
            </a:pPr>
            <a:endParaRPr lang="id-ID" dirty="0" smtClean="0"/>
          </a:p>
          <a:p>
            <a:pPr marL="0" indent="0">
              <a:buNone/>
            </a:pPr>
            <a:r>
              <a:rPr lang="id-ID" sz="2400" dirty="0" smtClean="0"/>
              <a:t>1. UNTUK MENENTUKAN RENDAHNYA TINGKAT</a:t>
            </a:r>
          </a:p>
          <a:p>
            <a:pPr marL="0" indent="0">
              <a:buNone/>
            </a:pPr>
            <a:r>
              <a:rPr lang="id-ID" sz="2400" dirty="0"/>
              <a:t> </a:t>
            </a:r>
            <a:r>
              <a:rPr lang="id-ID" sz="2400" dirty="0" smtClean="0"/>
              <a:t>   PENGECUALIAN DARI POPULASI</a:t>
            </a:r>
          </a:p>
          <a:p>
            <a:pPr marL="0" indent="0">
              <a:buNone/>
            </a:pPr>
            <a:endParaRPr lang="id-ID" sz="2400" dirty="0" smtClean="0"/>
          </a:p>
          <a:p>
            <a:pPr marL="0" indent="0">
              <a:buNone/>
            </a:pPr>
            <a:r>
              <a:rPr lang="id-ID" sz="2400" dirty="0" smtClean="0"/>
              <a:t>2. UNTUK MENGURANGI RISIKO PENGENDALIAN SEHINGGA</a:t>
            </a:r>
          </a:p>
          <a:p>
            <a:pPr marL="0" indent="0">
              <a:buNone/>
            </a:pPr>
            <a:r>
              <a:rPr lang="id-ID" sz="2400" dirty="0"/>
              <a:t> </a:t>
            </a:r>
            <a:r>
              <a:rPr lang="id-ID" sz="2400" dirty="0" smtClean="0"/>
              <a:t>   MENGURANGI PENGUJIAN PERINCIAN SALDO</a:t>
            </a:r>
          </a:p>
          <a:p>
            <a:pPr marL="0" indent="0">
              <a:buNone/>
            </a:pPr>
            <a:endParaRPr lang="id-ID" sz="2400" dirty="0" smtClean="0"/>
          </a:p>
          <a:p>
            <a:pPr marL="0" indent="0">
              <a:buNone/>
            </a:pPr>
            <a:r>
              <a:rPr lang="id-ID" sz="2400" dirty="0" smtClean="0"/>
              <a:t>3. BAGI PERUSAHAAN PUBLIK, UNTUK MENYIMPULKAN </a:t>
            </a:r>
          </a:p>
          <a:p>
            <a:pPr marL="0" indent="0">
              <a:buNone/>
            </a:pPr>
            <a:r>
              <a:rPr lang="id-ID" sz="2400" dirty="0"/>
              <a:t> </a:t>
            </a:r>
            <a:r>
              <a:rPr lang="id-ID" sz="2400" dirty="0" smtClean="0"/>
              <a:t>   BAHWA PENGENDALIAN BERLANGSUNG SECARA EFEKTIF</a:t>
            </a:r>
          </a:p>
          <a:p>
            <a:pPr marL="0" indent="0">
              <a:buNone/>
            </a:pPr>
            <a:r>
              <a:rPr lang="id-ID" sz="2400" dirty="0"/>
              <a:t> </a:t>
            </a:r>
            <a:r>
              <a:rPr lang="id-ID" sz="2400" dirty="0" smtClean="0"/>
              <a:t>   TERHADAP AUDIT PENGENDALIAN INTERNAL PELAPORAN </a:t>
            </a:r>
          </a:p>
          <a:p>
            <a:pPr marL="0" indent="0">
              <a:buNone/>
            </a:pPr>
            <a:r>
              <a:rPr lang="id-ID" sz="2400" dirty="0"/>
              <a:t> </a:t>
            </a:r>
            <a:r>
              <a:rPr lang="id-ID" sz="2400" dirty="0" smtClean="0"/>
              <a:t>   KEUANGAN</a:t>
            </a:r>
            <a:endParaRPr lang="id-ID" sz="2400" dirty="0"/>
          </a:p>
        </p:txBody>
      </p:sp>
    </p:spTree>
    <p:extLst>
      <p:ext uri="{BB962C8B-B14F-4D97-AF65-F5344CB8AC3E}">
        <p14:creationId xmlns:p14="http://schemas.microsoft.com/office/powerpoint/2010/main" val="423103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7924801" cy="685800"/>
          </a:xfrm>
        </p:spPr>
        <p:txBody>
          <a:bodyPr>
            <a:normAutofit fontScale="90000"/>
          </a:bodyPr>
          <a:lstStyle/>
          <a:p>
            <a:r>
              <a:rPr lang="id-ID" sz="2800" b="1" dirty="0" smtClean="0">
                <a:solidFill>
                  <a:srgbClr val="C00000"/>
                </a:solidFill>
              </a:rPr>
              <a:t>3 JENIS UTAMA METODE PENGAMBILAN SAMPEL :</a:t>
            </a:r>
            <a:endParaRPr lang="id-ID" sz="2800" b="1" dirty="0">
              <a:solidFill>
                <a:srgbClr val="C00000"/>
              </a:solidFill>
            </a:endParaRPr>
          </a:p>
        </p:txBody>
      </p:sp>
      <p:sp>
        <p:nvSpPr>
          <p:cNvPr id="3" name="Content Placeholder 2"/>
          <p:cNvSpPr>
            <a:spLocks noGrp="1"/>
          </p:cNvSpPr>
          <p:nvPr>
            <p:ph idx="1"/>
          </p:nvPr>
        </p:nvSpPr>
        <p:spPr>
          <a:xfrm>
            <a:off x="609598" y="1066800"/>
            <a:ext cx="7924801" cy="5486400"/>
          </a:xfrm>
        </p:spPr>
        <p:txBody>
          <a:bodyPr/>
          <a:lstStyle/>
          <a:p>
            <a:r>
              <a:rPr lang="id-ID" sz="4000" dirty="0" smtClean="0"/>
              <a:t>1.</a:t>
            </a:r>
            <a:r>
              <a:rPr lang="id-ID" sz="4000" dirty="0" smtClean="0">
                <a:solidFill>
                  <a:srgbClr val="7030A0"/>
                </a:solidFill>
              </a:rPr>
              <a:t> PENGAMBILAN </a:t>
            </a:r>
            <a:r>
              <a:rPr lang="id-ID" sz="4000" dirty="0">
                <a:solidFill>
                  <a:srgbClr val="7030A0"/>
                </a:solidFill>
              </a:rPr>
              <a:t>SAMPEL </a:t>
            </a:r>
            <a:endParaRPr lang="id-ID" sz="4000" dirty="0" smtClean="0">
              <a:solidFill>
                <a:srgbClr val="7030A0"/>
              </a:solidFill>
            </a:endParaRPr>
          </a:p>
          <a:p>
            <a:pPr marL="0" indent="0">
              <a:buNone/>
            </a:pPr>
            <a:r>
              <a:rPr lang="id-ID" sz="4000" dirty="0" smtClean="0">
                <a:solidFill>
                  <a:srgbClr val="7030A0"/>
                </a:solidFill>
              </a:rPr>
              <a:t>      NONSTATISTIK  </a:t>
            </a:r>
          </a:p>
          <a:p>
            <a:r>
              <a:rPr lang="id-ID" sz="4000" dirty="0" smtClean="0">
                <a:solidFill>
                  <a:schemeClr val="accent5">
                    <a:lumMod val="75000"/>
                  </a:schemeClr>
                </a:solidFill>
              </a:rPr>
              <a:t>2. PENGAMBILAN </a:t>
            </a:r>
            <a:r>
              <a:rPr lang="id-ID" sz="4000" dirty="0">
                <a:solidFill>
                  <a:schemeClr val="accent5">
                    <a:lumMod val="75000"/>
                  </a:schemeClr>
                </a:solidFill>
              </a:rPr>
              <a:t>SAMPEL </a:t>
            </a:r>
            <a:r>
              <a:rPr lang="id-ID" sz="4000" dirty="0" smtClean="0">
                <a:solidFill>
                  <a:schemeClr val="accent5">
                    <a:lumMod val="75000"/>
                  </a:schemeClr>
                </a:solidFill>
              </a:rPr>
              <a:t>UNIT</a:t>
            </a:r>
          </a:p>
          <a:p>
            <a:pPr marL="0" indent="0">
              <a:buNone/>
            </a:pPr>
            <a:r>
              <a:rPr lang="id-ID" sz="4000" dirty="0">
                <a:solidFill>
                  <a:schemeClr val="accent5">
                    <a:lumMod val="75000"/>
                  </a:schemeClr>
                </a:solidFill>
              </a:rPr>
              <a:t> </a:t>
            </a:r>
            <a:r>
              <a:rPr lang="id-ID" sz="4000" dirty="0" smtClean="0">
                <a:solidFill>
                  <a:schemeClr val="accent5">
                    <a:lumMod val="75000"/>
                  </a:schemeClr>
                </a:solidFill>
              </a:rPr>
              <a:t>     </a:t>
            </a:r>
            <a:r>
              <a:rPr lang="id-ID" sz="4000" dirty="0">
                <a:solidFill>
                  <a:schemeClr val="accent5">
                    <a:lumMod val="75000"/>
                  </a:schemeClr>
                </a:solidFill>
              </a:rPr>
              <a:t>MONETER</a:t>
            </a:r>
          </a:p>
          <a:p>
            <a:r>
              <a:rPr lang="id-ID" sz="4000" dirty="0" smtClean="0">
                <a:solidFill>
                  <a:schemeClr val="accent2">
                    <a:lumMod val="50000"/>
                  </a:schemeClr>
                </a:solidFill>
              </a:rPr>
              <a:t>3. PENGAMBILAN SAMPEL </a:t>
            </a:r>
          </a:p>
          <a:p>
            <a:pPr marL="0" indent="0">
              <a:buNone/>
            </a:pPr>
            <a:r>
              <a:rPr lang="id-ID" sz="4000" dirty="0">
                <a:solidFill>
                  <a:schemeClr val="accent2">
                    <a:lumMod val="50000"/>
                  </a:schemeClr>
                </a:solidFill>
              </a:rPr>
              <a:t> </a:t>
            </a:r>
            <a:r>
              <a:rPr lang="id-ID" sz="4000" dirty="0" smtClean="0">
                <a:solidFill>
                  <a:schemeClr val="accent2">
                    <a:lumMod val="50000"/>
                  </a:schemeClr>
                </a:solidFill>
              </a:rPr>
              <a:t>     VARIABEL</a:t>
            </a:r>
            <a:endParaRPr lang="id-ID" sz="4000" dirty="0">
              <a:solidFill>
                <a:schemeClr val="accent2">
                  <a:lumMod val="50000"/>
                </a:schemeClr>
              </a:solidFill>
            </a:endParaRPr>
          </a:p>
          <a:p>
            <a:endParaRPr lang="id-ID" dirty="0"/>
          </a:p>
        </p:txBody>
      </p:sp>
    </p:spTree>
    <p:extLst>
      <p:ext uri="{BB962C8B-B14F-4D97-AF65-F5344CB8AC3E}">
        <p14:creationId xmlns:p14="http://schemas.microsoft.com/office/powerpoint/2010/main" val="285817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1" cy="533400"/>
          </a:xfrm>
        </p:spPr>
        <p:txBody>
          <a:bodyPr>
            <a:normAutofit fontScale="90000"/>
          </a:bodyPr>
          <a:lstStyle/>
          <a:p>
            <a:r>
              <a:rPr lang="id-ID" dirty="0">
                <a:solidFill>
                  <a:srgbClr val="7030A0"/>
                </a:solidFill>
              </a:rPr>
              <a:t>PENGAMBILAN SAMPEL NONSTATISTIK </a:t>
            </a:r>
            <a:endParaRPr lang="id-ID" dirty="0"/>
          </a:p>
        </p:txBody>
      </p:sp>
      <p:sp>
        <p:nvSpPr>
          <p:cNvPr id="3" name="Text Placeholder 2"/>
          <p:cNvSpPr>
            <a:spLocks noGrp="1"/>
          </p:cNvSpPr>
          <p:nvPr>
            <p:ph type="body" idx="1"/>
          </p:nvPr>
        </p:nvSpPr>
        <p:spPr>
          <a:xfrm>
            <a:off x="609598" y="685800"/>
            <a:ext cx="3810001" cy="1143000"/>
          </a:xfrm>
        </p:spPr>
        <p:txBody>
          <a:bodyPr/>
          <a:lstStyle/>
          <a:p>
            <a:r>
              <a:rPr lang="id-ID" sz="2000" dirty="0" smtClean="0">
                <a:solidFill>
                  <a:srgbClr val="C00000"/>
                </a:solidFill>
              </a:rPr>
              <a:t>Langkah pengambilan sampel audit untuk pengujian perincian saldo</a:t>
            </a:r>
            <a:endParaRPr lang="id-ID" sz="2000" dirty="0">
              <a:solidFill>
                <a:srgbClr val="C00000"/>
              </a:solidFill>
            </a:endParaRPr>
          </a:p>
        </p:txBody>
      </p:sp>
      <p:sp>
        <p:nvSpPr>
          <p:cNvPr id="4" name="Content Placeholder 3"/>
          <p:cNvSpPr>
            <a:spLocks noGrp="1"/>
          </p:cNvSpPr>
          <p:nvPr>
            <p:ph sz="half" idx="2"/>
          </p:nvPr>
        </p:nvSpPr>
        <p:spPr>
          <a:xfrm>
            <a:off x="609599" y="1828800"/>
            <a:ext cx="3810000" cy="4800600"/>
          </a:xfrm>
        </p:spPr>
        <p:txBody>
          <a:bodyPr>
            <a:noAutofit/>
          </a:bodyPr>
          <a:lstStyle/>
          <a:p>
            <a:pPr marL="0" indent="0">
              <a:buNone/>
            </a:pPr>
            <a:r>
              <a:rPr lang="id-ID" sz="2000" dirty="0" smtClean="0">
                <a:solidFill>
                  <a:srgbClr val="FF0000"/>
                </a:solidFill>
              </a:rPr>
              <a:t>A. Merencanakan Sampel</a:t>
            </a:r>
          </a:p>
          <a:p>
            <a:pPr marL="0" indent="0">
              <a:buNone/>
            </a:pPr>
            <a:r>
              <a:rPr lang="id-ID" sz="2000" dirty="0" smtClean="0"/>
              <a:t>1. Menetapkan tujuan dari pengujian audit</a:t>
            </a:r>
          </a:p>
          <a:p>
            <a:pPr marL="0" indent="0">
              <a:buNone/>
            </a:pPr>
            <a:r>
              <a:rPr lang="id-ID" sz="2000" dirty="0" smtClean="0"/>
              <a:t>2. Menentukan adanya pengambilan sampel</a:t>
            </a:r>
          </a:p>
          <a:p>
            <a:pPr marL="0" indent="0">
              <a:buNone/>
            </a:pPr>
            <a:r>
              <a:rPr lang="id-ID" sz="2000" dirty="0" smtClean="0"/>
              <a:t>3. Menetapkan salah saji</a:t>
            </a:r>
          </a:p>
          <a:p>
            <a:pPr marL="0" indent="0">
              <a:buNone/>
            </a:pPr>
            <a:r>
              <a:rPr lang="id-ID" sz="2000" dirty="0" smtClean="0"/>
              <a:t>4. Menetapkan populasi</a:t>
            </a:r>
          </a:p>
          <a:p>
            <a:pPr marL="0" indent="0">
              <a:buNone/>
            </a:pPr>
            <a:r>
              <a:rPr lang="id-ID" sz="2000" dirty="0" smtClean="0"/>
              <a:t>5. Menetapkan untuk pengambilan sampel</a:t>
            </a:r>
          </a:p>
          <a:p>
            <a:pPr marL="0" indent="0">
              <a:buNone/>
            </a:pPr>
            <a:r>
              <a:rPr lang="id-ID" sz="2000" dirty="0" smtClean="0"/>
              <a:t>6.</a:t>
            </a:r>
            <a:r>
              <a:rPr lang="id-ID" sz="2000" dirty="0"/>
              <a:t> Menetapkan tingkat pengecualian yg dapat diterima</a:t>
            </a:r>
          </a:p>
        </p:txBody>
      </p:sp>
      <p:sp>
        <p:nvSpPr>
          <p:cNvPr id="5" name="Text Placeholder 4"/>
          <p:cNvSpPr>
            <a:spLocks noGrp="1"/>
          </p:cNvSpPr>
          <p:nvPr>
            <p:ph type="body" sz="quarter" idx="3"/>
          </p:nvPr>
        </p:nvSpPr>
        <p:spPr>
          <a:xfrm>
            <a:off x="4572000" y="685800"/>
            <a:ext cx="3962400" cy="1143000"/>
          </a:xfrm>
        </p:spPr>
        <p:txBody>
          <a:bodyPr/>
          <a:lstStyle/>
          <a:p>
            <a:endParaRPr lang="id-ID" dirty="0" smtClean="0"/>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sz="1600" dirty="0" smtClean="0">
              <a:solidFill>
                <a:srgbClr val="C00000"/>
              </a:solidFill>
            </a:endParaRPr>
          </a:p>
          <a:p>
            <a:endParaRPr lang="id-ID" sz="1600" dirty="0">
              <a:solidFill>
                <a:srgbClr val="C00000"/>
              </a:solidFill>
            </a:endParaRPr>
          </a:p>
          <a:p>
            <a:endParaRPr lang="id-ID" sz="1600" dirty="0" smtClean="0">
              <a:solidFill>
                <a:srgbClr val="C00000"/>
              </a:solidFill>
            </a:endParaRPr>
          </a:p>
          <a:p>
            <a:endParaRPr lang="id-ID" sz="1600" dirty="0">
              <a:solidFill>
                <a:srgbClr val="C00000"/>
              </a:solidFill>
            </a:endParaRPr>
          </a:p>
          <a:p>
            <a:r>
              <a:rPr lang="id-ID" sz="1800" dirty="0" smtClean="0">
                <a:solidFill>
                  <a:schemeClr val="accent6">
                    <a:lumMod val="50000"/>
                  </a:schemeClr>
                </a:solidFill>
              </a:rPr>
              <a:t>Langkah pengambilan sampel audit untuk pengujian pengendalian &amp; substantif atas transaksi</a:t>
            </a:r>
          </a:p>
          <a:p>
            <a:endParaRPr lang="id-ID" sz="1600" dirty="0"/>
          </a:p>
        </p:txBody>
      </p:sp>
      <p:sp>
        <p:nvSpPr>
          <p:cNvPr id="6" name="Content Placeholder 5"/>
          <p:cNvSpPr>
            <a:spLocks noGrp="1"/>
          </p:cNvSpPr>
          <p:nvPr>
            <p:ph sz="quarter" idx="4"/>
          </p:nvPr>
        </p:nvSpPr>
        <p:spPr>
          <a:xfrm>
            <a:off x="4572000" y="1828800"/>
            <a:ext cx="3962400" cy="4800600"/>
          </a:xfrm>
        </p:spPr>
        <p:txBody>
          <a:bodyPr>
            <a:normAutofit/>
          </a:bodyPr>
          <a:lstStyle/>
          <a:p>
            <a:pPr marL="0" indent="0">
              <a:buNone/>
            </a:pPr>
            <a:r>
              <a:rPr lang="id-ID" sz="2000" dirty="0">
                <a:solidFill>
                  <a:srgbClr val="FF0000"/>
                </a:solidFill>
              </a:rPr>
              <a:t>A. Merencanakan Sampel</a:t>
            </a:r>
          </a:p>
          <a:p>
            <a:pPr marL="0" indent="0">
              <a:buNone/>
            </a:pPr>
            <a:r>
              <a:rPr lang="id-ID" sz="2000" dirty="0"/>
              <a:t>1. Menetapkan tujuan dari pengujian audit</a:t>
            </a:r>
          </a:p>
          <a:p>
            <a:pPr marL="0" indent="0">
              <a:buNone/>
            </a:pPr>
            <a:r>
              <a:rPr lang="id-ID" sz="2000" dirty="0"/>
              <a:t>2. Menentukan adanya pengambilan sampel</a:t>
            </a:r>
          </a:p>
          <a:p>
            <a:pPr marL="0" indent="0">
              <a:buNone/>
            </a:pPr>
            <a:r>
              <a:rPr lang="id-ID" sz="2000" dirty="0" smtClean="0"/>
              <a:t>3. Menetapkan kekhasan &amp; kondisi pengecualian</a:t>
            </a:r>
          </a:p>
          <a:p>
            <a:pPr marL="0" indent="0">
              <a:buNone/>
            </a:pPr>
            <a:r>
              <a:rPr lang="id-ID" sz="2000" dirty="0" smtClean="0"/>
              <a:t>4. Menetapkann populasi</a:t>
            </a:r>
          </a:p>
          <a:p>
            <a:pPr marL="0" indent="0">
              <a:buNone/>
            </a:pPr>
            <a:r>
              <a:rPr lang="id-ID" sz="2000" dirty="0" smtClean="0"/>
              <a:t>5. Menetapkan unit pengambilan sampel</a:t>
            </a:r>
          </a:p>
          <a:p>
            <a:pPr marL="0" indent="0">
              <a:buNone/>
            </a:pPr>
            <a:r>
              <a:rPr lang="id-ID" sz="2000" dirty="0" smtClean="0"/>
              <a:t>6.Menetapkan tingkat pengecualian yg dapat diterima</a:t>
            </a:r>
            <a:endParaRPr lang="id-ID" sz="2000" dirty="0"/>
          </a:p>
        </p:txBody>
      </p:sp>
    </p:spTree>
    <p:extLst>
      <p:ext uri="{BB962C8B-B14F-4D97-AF65-F5344CB8AC3E}">
        <p14:creationId xmlns:p14="http://schemas.microsoft.com/office/powerpoint/2010/main" val="4183180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1" cy="533400"/>
          </a:xfrm>
        </p:spPr>
        <p:txBody>
          <a:bodyPr>
            <a:normAutofit fontScale="90000"/>
          </a:bodyPr>
          <a:lstStyle/>
          <a:p>
            <a:r>
              <a:rPr lang="id-ID" dirty="0" smtClean="0">
                <a:solidFill>
                  <a:srgbClr val="7030A0"/>
                </a:solidFill>
              </a:rPr>
              <a:t>PENGAMBILAN </a:t>
            </a:r>
            <a:r>
              <a:rPr lang="id-ID" dirty="0">
                <a:solidFill>
                  <a:srgbClr val="7030A0"/>
                </a:solidFill>
              </a:rPr>
              <a:t>SAMPEL </a:t>
            </a:r>
            <a:r>
              <a:rPr lang="id-ID" dirty="0" smtClean="0">
                <a:solidFill>
                  <a:srgbClr val="7030A0"/>
                </a:solidFill>
              </a:rPr>
              <a:t>NONSTATISTIK</a:t>
            </a:r>
            <a:r>
              <a:rPr lang="id-ID" sz="1800" b="1" dirty="0" smtClean="0">
                <a:solidFill>
                  <a:srgbClr val="FF0000"/>
                </a:solidFill>
              </a:rPr>
              <a:t> lanjutan..</a:t>
            </a:r>
            <a:r>
              <a:rPr lang="id-ID" dirty="0" smtClean="0">
                <a:solidFill>
                  <a:srgbClr val="7030A0"/>
                </a:solidFill>
              </a:rPr>
              <a:t> </a:t>
            </a:r>
            <a:endParaRPr lang="id-ID" dirty="0"/>
          </a:p>
        </p:txBody>
      </p:sp>
      <p:sp>
        <p:nvSpPr>
          <p:cNvPr id="3" name="Text Placeholder 2"/>
          <p:cNvSpPr>
            <a:spLocks noGrp="1"/>
          </p:cNvSpPr>
          <p:nvPr>
            <p:ph type="body" idx="1"/>
          </p:nvPr>
        </p:nvSpPr>
        <p:spPr>
          <a:xfrm>
            <a:off x="609598" y="685800"/>
            <a:ext cx="3810001" cy="1143000"/>
          </a:xfrm>
        </p:spPr>
        <p:txBody>
          <a:bodyPr/>
          <a:lstStyle/>
          <a:p>
            <a:r>
              <a:rPr lang="id-ID" sz="2000" dirty="0" smtClean="0">
                <a:solidFill>
                  <a:srgbClr val="C00000"/>
                </a:solidFill>
              </a:rPr>
              <a:t>Langkah pengambilan sampel audit untuk pengujian perncian saldo</a:t>
            </a:r>
            <a:endParaRPr lang="id-ID" sz="2000" dirty="0">
              <a:solidFill>
                <a:srgbClr val="C00000"/>
              </a:solidFill>
            </a:endParaRPr>
          </a:p>
        </p:txBody>
      </p:sp>
      <p:sp>
        <p:nvSpPr>
          <p:cNvPr id="4" name="Content Placeholder 3"/>
          <p:cNvSpPr>
            <a:spLocks noGrp="1"/>
          </p:cNvSpPr>
          <p:nvPr>
            <p:ph sz="half" idx="2"/>
          </p:nvPr>
        </p:nvSpPr>
        <p:spPr>
          <a:xfrm>
            <a:off x="609599" y="1828800"/>
            <a:ext cx="3810000" cy="4800600"/>
          </a:xfrm>
        </p:spPr>
        <p:txBody>
          <a:bodyPr>
            <a:noAutofit/>
          </a:bodyPr>
          <a:lstStyle/>
          <a:p>
            <a:pPr marL="0" indent="0">
              <a:buNone/>
            </a:pPr>
            <a:r>
              <a:rPr lang="id-ID" sz="2000" dirty="0" smtClean="0">
                <a:solidFill>
                  <a:srgbClr val="FF0000"/>
                </a:solidFill>
              </a:rPr>
              <a:t>Merencanakan sampel :</a:t>
            </a:r>
          </a:p>
          <a:p>
            <a:pPr marL="0" indent="0">
              <a:buNone/>
            </a:pPr>
            <a:endParaRPr lang="id-ID" sz="2000" dirty="0"/>
          </a:p>
          <a:p>
            <a:pPr marL="0" indent="0">
              <a:buNone/>
            </a:pPr>
            <a:r>
              <a:rPr lang="id-ID" sz="2000" dirty="0" smtClean="0"/>
              <a:t>7</a:t>
            </a:r>
            <a:r>
              <a:rPr lang="id-ID" sz="2000" dirty="0"/>
              <a:t>. Menetapkan risiko yang diterima jika risiko pengendalian  terlalu rendah</a:t>
            </a:r>
          </a:p>
          <a:p>
            <a:pPr marL="0" indent="0">
              <a:buNone/>
            </a:pPr>
            <a:endParaRPr lang="id-ID" sz="2000" dirty="0"/>
          </a:p>
          <a:p>
            <a:pPr marL="0" indent="0">
              <a:buNone/>
            </a:pPr>
            <a:r>
              <a:rPr lang="id-ID" sz="2000" dirty="0"/>
              <a:t>8. Mengestimasi  tingkat pengecualian populasi</a:t>
            </a:r>
          </a:p>
          <a:p>
            <a:pPr marL="0" indent="0">
              <a:buNone/>
            </a:pPr>
            <a:endParaRPr lang="id-ID" sz="2000" dirty="0"/>
          </a:p>
          <a:p>
            <a:pPr marL="0" indent="0">
              <a:buNone/>
            </a:pPr>
            <a:r>
              <a:rPr lang="id-ID" sz="2000" dirty="0"/>
              <a:t>9. Menentukan jumlah sampel awal</a:t>
            </a:r>
          </a:p>
        </p:txBody>
      </p:sp>
      <p:sp>
        <p:nvSpPr>
          <p:cNvPr id="5" name="Text Placeholder 4"/>
          <p:cNvSpPr>
            <a:spLocks noGrp="1"/>
          </p:cNvSpPr>
          <p:nvPr>
            <p:ph type="body" sz="quarter" idx="3"/>
          </p:nvPr>
        </p:nvSpPr>
        <p:spPr>
          <a:xfrm>
            <a:off x="4572000" y="990600"/>
            <a:ext cx="3962400" cy="990599"/>
          </a:xfrm>
        </p:spPr>
        <p:txBody>
          <a:bodyPr/>
          <a:lstStyle/>
          <a:p>
            <a:endParaRPr lang="id-ID" dirty="0" smtClean="0"/>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sz="1600" dirty="0" smtClean="0">
              <a:solidFill>
                <a:srgbClr val="C00000"/>
              </a:solidFill>
            </a:endParaRPr>
          </a:p>
          <a:p>
            <a:endParaRPr lang="id-ID" sz="1600" dirty="0">
              <a:solidFill>
                <a:srgbClr val="C00000"/>
              </a:solidFill>
            </a:endParaRPr>
          </a:p>
          <a:p>
            <a:endParaRPr lang="id-ID" sz="1600" dirty="0" smtClean="0">
              <a:solidFill>
                <a:srgbClr val="C00000"/>
              </a:solidFill>
            </a:endParaRPr>
          </a:p>
          <a:p>
            <a:endParaRPr lang="id-ID" sz="1600" dirty="0">
              <a:solidFill>
                <a:srgbClr val="C00000"/>
              </a:solidFill>
            </a:endParaRPr>
          </a:p>
          <a:p>
            <a:r>
              <a:rPr lang="id-ID" sz="1800" dirty="0" smtClean="0">
                <a:solidFill>
                  <a:srgbClr val="C00000"/>
                </a:solidFill>
              </a:rPr>
              <a:t>Langkah pengambilan samp el audit untuk pengujian pengendalian &amp; substantif atas transaksi</a:t>
            </a:r>
          </a:p>
          <a:p>
            <a:endParaRPr lang="id-ID" sz="1600" dirty="0"/>
          </a:p>
        </p:txBody>
      </p:sp>
      <p:sp>
        <p:nvSpPr>
          <p:cNvPr id="6" name="Content Placeholder 5"/>
          <p:cNvSpPr>
            <a:spLocks noGrp="1"/>
          </p:cNvSpPr>
          <p:nvPr>
            <p:ph sz="quarter" idx="4"/>
          </p:nvPr>
        </p:nvSpPr>
        <p:spPr>
          <a:xfrm>
            <a:off x="4572000" y="1828800"/>
            <a:ext cx="3962400" cy="4800600"/>
          </a:xfrm>
        </p:spPr>
        <p:txBody>
          <a:bodyPr>
            <a:normAutofit/>
          </a:bodyPr>
          <a:lstStyle/>
          <a:p>
            <a:pPr marL="0" indent="0">
              <a:buNone/>
            </a:pPr>
            <a:r>
              <a:rPr lang="id-ID" sz="2000" dirty="0">
                <a:solidFill>
                  <a:srgbClr val="FF0000"/>
                </a:solidFill>
              </a:rPr>
              <a:t>Merencanakan sampel :</a:t>
            </a:r>
          </a:p>
          <a:p>
            <a:pPr marL="0" indent="0">
              <a:buNone/>
            </a:pPr>
            <a:endParaRPr lang="id-ID" sz="2000" dirty="0" smtClean="0"/>
          </a:p>
          <a:p>
            <a:pPr marL="0" indent="0">
              <a:buNone/>
            </a:pPr>
            <a:r>
              <a:rPr lang="id-ID" sz="2000" dirty="0" smtClean="0"/>
              <a:t>7. Menetapkan risiko yang diterima jika risiko pengendalian  terlalu rendah</a:t>
            </a:r>
          </a:p>
          <a:p>
            <a:pPr marL="0" indent="0">
              <a:buNone/>
            </a:pPr>
            <a:endParaRPr lang="id-ID" sz="2000" dirty="0" smtClean="0"/>
          </a:p>
          <a:p>
            <a:pPr marL="0" indent="0">
              <a:buNone/>
            </a:pPr>
            <a:r>
              <a:rPr lang="id-ID" sz="2000" dirty="0" smtClean="0"/>
              <a:t>8. Mengestimasi  tingkat pengecualian populasi</a:t>
            </a:r>
          </a:p>
          <a:p>
            <a:pPr marL="0" indent="0">
              <a:buNone/>
            </a:pPr>
            <a:endParaRPr lang="id-ID" sz="2000" dirty="0" smtClean="0"/>
          </a:p>
          <a:p>
            <a:pPr marL="0" indent="0">
              <a:buNone/>
            </a:pPr>
            <a:r>
              <a:rPr lang="id-ID" sz="2000" dirty="0" smtClean="0"/>
              <a:t>9. Menentukan jumlah sampel awal</a:t>
            </a:r>
            <a:endParaRPr lang="id-ID" sz="2000" dirty="0"/>
          </a:p>
        </p:txBody>
      </p:sp>
    </p:spTree>
    <p:extLst>
      <p:ext uri="{BB962C8B-B14F-4D97-AF65-F5344CB8AC3E}">
        <p14:creationId xmlns:p14="http://schemas.microsoft.com/office/powerpoint/2010/main" val="4939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1" cy="533400"/>
          </a:xfrm>
        </p:spPr>
        <p:txBody>
          <a:bodyPr>
            <a:normAutofit fontScale="90000"/>
          </a:bodyPr>
          <a:lstStyle/>
          <a:p>
            <a:r>
              <a:rPr lang="id-ID" dirty="0" smtClean="0">
                <a:solidFill>
                  <a:srgbClr val="7030A0"/>
                </a:solidFill>
              </a:rPr>
              <a:t>PENGAMBILAN </a:t>
            </a:r>
            <a:r>
              <a:rPr lang="id-ID" dirty="0">
                <a:solidFill>
                  <a:srgbClr val="7030A0"/>
                </a:solidFill>
              </a:rPr>
              <a:t>SAMPEL </a:t>
            </a:r>
            <a:r>
              <a:rPr lang="id-ID" dirty="0" smtClean="0">
                <a:solidFill>
                  <a:srgbClr val="7030A0"/>
                </a:solidFill>
              </a:rPr>
              <a:t>NONSTATISTIK</a:t>
            </a:r>
            <a:r>
              <a:rPr lang="id-ID" sz="1800" b="1" dirty="0" smtClean="0">
                <a:solidFill>
                  <a:srgbClr val="FF0000"/>
                </a:solidFill>
              </a:rPr>
              <a:t> lanjutan..</a:t>
            </a:r>
            <a:r>
              <a:rPr lang="id-ID" dirty="0" smtClean="0">
                <a:solidFill>
                  <a:srgbClr val="7030A0"/>
                </a:solidFill>
              </a:rPr>
              <a:t> </a:t>
            </a:r>
            <a:endParaRPr lang="id-ID" dirty="0"/>
          </a:p>
        </p:txBody>
      </p:sp>
      <p:sp>
        <p:nvSpPr>
          <p:cNvPr id="3" name="Text Placeholder 2"/>
          <p:cNvSpPr>
            <a:spLocks noGrp="1"/>
          </p:cNvSpPr>
          <p:nvPr>
            <p:ph type="body" idx="1"/>
          </p:nvPr>
        </p:nvSpPr>
        <p:spPr>
          <a:xfrm>
            <a:off x="609598" y="685800"/>
            <a:ext cx="3810001" cy="1143000"/>
          </a:xfrm>
        </p:spPr>
        <p:txBody>
          <a:bodyPr/>
          <a:lstStyle/>
          <a:p>
            <a:r>
              <a:rPr lang="id-ID" sz="2000" dirty="0" smtClean="0">
                <a:solidFill>
                  <a:srgbClr val="C00000"/>
                </a:solidFill>
              </a:rPr>
              <a:t>Langkah pengambilan sampel audit untuk pengujian perncian saldo</a:t>
            </a:r>
            <a:endParaRPr lang="id-ID" sz="2000" dirty="0">
              <a:solidFill>
                <a:srgbClr val="C00000"/>
              </a:solidFill>
            </a:endParaRPr>
          </a:p>
        </p:txBody>
      </p:sp>
      <p:sp>
        <p:nvSpPr>
          <p:cNvPr id="4" name="Content Placeholder 3"/>
          <p:cNvSpPr>
            <a:spLocks noGrp="1"/>
          </p:cNvSpPr>
          <p:nvPr>
            <p:ph sz="half" idx="2"/>
          </p:nvPr>
        </p:nvSpPr>
        <p:spPr>
          <a:xfrm>
            <a:off x="609599" y="1828800"/>
            <a:ext cx="3810000" cy="4800600"/>
          </a:xfrm>
        </p:spPr>
        <p:txBody>
          <a:bodyPr>
            <a:noAutofit/>
          </a:bodyPr>
          <a:lstStyle/>
          <a:p>
            <a:pPr marL="0" indent="0">
              <a:buNone/>
            </a:pPr>
            <a:r>
              <a:rPr lang="id-ID" sz="2000" dirty="0" smtClean="0">
                <a:solidFill>
                  <a:srgbClr val="FF0000"/>
                </a:solidFill>
              </a:rPr>
              <a:t>Memilih sampel &amp; Melakukan prosedur audit :</a:t>
            </a:r>
          </a:p>
          <a:p>
            <a:pPr marL="0" indent="0">
              <a:buNone/>
            </a:pPr>
            <a:endParaRPr lang="id-ID" sz="2000" dirty="0"/>
          </a:p>
          <a:p>
            <a:pPr marL="0" indent="0">
              <a:buNone/>
            </a:pPr>
            <a:r>
              <a:rPr lang="id-ID" sz="2000" dirty="0" smtClean="0"/>
              <a:t>10. Memilih sampel</a:t>
            </a:r>
          </a:p>
          <a:p>
            <a:pPr marL="0" indent="0">
              <a:buNone/>
            </a:pPr>
            <a:endParaRPr lang="id-ID" sz="2000" dirty="0"/>
          </a:p>
          <a:p>
            <a:pPr marL="0" indent="0">
              <a:buNone/>
            </a:pPr>
            <a:r>
              <a:rPr lang="id-ID" sz="2000" dirty="0" smtClean="0"/>
              <a:t>11. Melakukan prosedur audit</a:t>
            </a:r>
            <a:endParaRPr lang="id-ID" sz="2000" dirty="0"/>
          </a:p>
        </p:txBody>
      </p:sp>
      <p:sp>
        <p:nvSpPr>
          <p:cNvPr id="5" name="Text Placeholder 4"/>
          <p:cNvSpPr>
            <a:spLocks noGrp="1"/>
          </p:cNvSpPr>
          <p:nvPr>
            <p:ph type="body" sz="quarter" idx="3"/>
          </p:nvPr>
        </p:nvSpPr>
        <p:spPr>
          <a:xfrm>
            <a:off x="4572000" y="990600"/>
            <a:ext cx="3962400" cy="990599"/>
          </a:xfrm>
        </p:spPr>
        <p:txBody>
          <a:bodyPr/>
          <a:lstStyle/>
          <a:p>
            <a:endParaRPr lang="id-ID" dirty="0" smtClean="0"/>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sz="1600" dirty="0" smtClean="0">
              <a:solidFill>
                <a:srgbClr val="C00000"/>
              </a:solidFill>
            </a:endParaRPr>
          </a:p>
          <a:p>
            <a:endParaRPr lang="id-ID" sz="1600" dirty="0">
              <a:solidFill>
                <a:srgbClr val="C00000"/>
              </a:solidFill>
            </a:endParaRPr>
          </a:p>
          <a:p>
            <a:endParaRPr lang="id-ID" sz="1600" dirty="0" smtClean="0">
              <a:solidFill>
                <a:srgbClr val="C00000"/>
              </a:solidFill>
            </a:endParaRPr>
          </a:p>
          <a:p>
            <a:endParaRPr lang="id-ID" sz="1600" dirty="0">
              <a:solidFill>
                <a:srgbClr val="C00000"/>
              </a:solidFill>
            </a:endParaRPr>
          </a:p>
          <a:p>
            <a:r>
              <a:rPr lang="id-ID" sz="1800" dirty="0" smtClean="0">
                <a:solidFill>
                  <a:srgbClr val="C00000"/>
                </a:solidFill>
              </a:rPr>
              <a:t>Langkah pengambilan samp el audit untuk pengujian pengendalian &amp; substantif atas transaksi</a:t>
            </a:r>
          </a:p>
          <a:p>
            <a:endParaRPr lang="id-ID" sz="1600" dirty="0"/>
          </a:p>
        </p:txBody>
      </p:sp>
      <p:sp>
        <p:nvSpPr>
          <p:cNvPr id="6" name="Content Placeholder 5"/>
          <p:cNvSpPr>
            <a:spLocks noGrp="1"/>
          </p:cNvSpPr>
          <p:nvPr>
            <p:ph sz="quarter" idx="4"/>
          </p:nvPr>
        </p:nvSpPr>
        <p:spPr>
          <a:xfrm>
            <a:off x="4572000" y="1828800"/>
            <a:ext cx="3962400" cy="4800600"/>
          </a:xfrm>
        </p:spPr>
        <p:txBody>
          <a:bodyPr>
            <a:normAutofit/>
          </a:bodyPr>
          <a:lstStyle/>
          <a:p>
            <a:pPr marL="0" indent="0">
              <a:buNone/>
            </a:pPr>
            <a:r>
              <a:rPr lang="id-ID" sz="2000" dirty="0">
                <a:solidFill>
                  <a:srgbClr val="FF0000"/>
                </a:solidFill>
              </a:rPr>
              <a:t>Memilih sampel &amp; Melakukan prosedur audit :</a:t>
            </a:r>
          </a:p>
          <a:p>
            <a:pPr marL="0" indent="0">
              <a:buNone/>
            </a:pPr>
            <a:endParaRPr lang="id-ID" sz="2000" dirty="0" smtClean="0">
              <a:solidFill>
                <a:srgbClr val="FF0000"/>
              </a:solidFill>
            </a:endParaRPr>
          </a:p>
          <a:p>
            <a:pPr marL="0" indent="0">
              <a:buNone/>
            </a:pPr>
            <a:r>
              <a:rPr lang="id-ID" sz="2000" dirty="0"/>
              <a:t>10. Memilih sampel</a:t>
            </a:r>
          </a:p>
          <a:p>
            <a:pPr marL="0" indent="0">
              <a:buNone/>
            </a:pPr>
            <a:endParaRPr lang="id-ID" sz="2000" dirty="0"/>
          </a:p>
          <a:p>
            <a:pPr marL="0" indent="0">
              <a:buNone/>
            </a:pPr>
            <a:r>
              <a:rPr lang="id-ID" sz="2000" dirty="0"/>
              <a:t>11. Melakukan prosedur audit</a:t>
            </a:r>
          </a:p>
          <a:p>
            <a:pPr marL="0" indent="0">
              <a:buNone/>
            </a:pPr>
            <a:endParaRPr lang="id-ID" sz="2000" dirty="0" smtClean="0"/>
          </a:p>
        </p:txBody>
      </p:sp>
    </p:spTree>
    <p:extLst>
      <p:ext uri="{BB962C8B-B14F-4D97-AF65-F5344CB8AC3E}">
        <p14:creationId xmlns:p14="http://schemas.microsoft.com/office/powerpoint/2010/main" val="139156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7924801" cy="533400"/>
          </a:xfrm>
        </p:spPr>
        <p:txBody>
          <a:bodyPr>
            <a:normAutofit fontScale="90000"/>
          </a:bodyPr>
          <a:lstStyle/>
          <a:p>
            <a:r>
              <a:rPr lang="id-ID" dirty="0" smtClean="0">
                <a:solidFill>
                  <a:srgbClr val="7030A0"/>
                </a:solidFill>
              </a:rPr>
              <a:t>PENGAMBILAN </a:t>
            </a:r>
            <a:r>
              <a:rPr lang="id-ID" dirty="0">
                <a:solidFill>
                  <a:srgbClr val="7030A0"/>
                </a:solidFill>
              </a:rPr>
              <a:t>SAMPEL </a:t>
            </a:r>
            <a:r>
              <a:rPr lang="id-ID" dirty="0" smtClean="0">
                <a:solidFill>
                  <a:srgbClr val="7030A0"/>
                </a:solidFill>
              </a:rPr>
              <a:t>NONSTATISTIK</a:t>
            </a:r>
            <a:r>
              <a:rPr lang="id-ID" sz="1800" b="1" dirty="0" smtClean="0">
                <a:solidFill>
                  <a:srgbClr val="FF0000"/>
                </a:solidFill>
              </a:rPr>
              <a:t> lanjutan..</a:t>
            </a:r>
            <a:r>
              <a:rPr lang="id-ID" dirty="0" smtClean="0">
                <a:solidFill>
                  <a:srgbClr val="7030A0"/>
                </a:solidFill>
              </a:rPr>
              <a:t> </a:t>
            </a:r>
            <a:endParaRPr lang="id-ID" dirty="0"/>
          </a:p>
        </p:txBody>
      </p:sp>
      <p:sp>
        <p:nvSpPr>
          <p:cNvPr id="3" name="Text Placeholder 2"/>
          <p:cNvSpPr>
            <a:spLocks noGrp="1"/>
          </p:cNvSpPr>
          <p:nvPr>
            <p:ph type="body" idx="1"/>
          </p:nvPr>
        </p:nvSpPr>
        <p:spPr>
          <a:xfrm>
            <a:off x="609598" y="685800"/>
            <a:ext cx="3810001" cy="1143000"/>
          </a:xfrm>
        </p:spPr>
        <p:txBody>
          <a:bodyPr/>
          <a:lstStyle/>
          <a:p>
            <a:r>
              <a:rPr lang="id-ID" sz="2000" dirty="0" smtClean="0">
                <a:solidFill>
                  <a:srgbClr val="C00000"/>
                </a:solidFill>
              </a:rPr>
              <a:t>Langkah pengambilan sampel audit untuk pengujian perncian saldo</a:t>
            </a:r>
            <a:endParaRPr lang="id-ID" sz="2000" dirty="0">
              <a:solidFill>
                <a:srgbClr val="C00000"/>
              </a:solidFill>
            </a:endParaRPr>
          </a:p>
        </p:txBody>
      </p:sp>
      <p:sp>
        <p:nvSpPr>
          <p:cNvPr id="4" name="Content Placeholder 3"/>
          <p:cNvSpPr>
            <a:spLocks noGrp="1"/>
          </p:cNvSpPr>
          <p:nvPr>
            <p:ph sz="half" idx="2"/>
          </p:nvPr>
        </p:nvSpPr>
        <p:spPr>
          <a:xfrm>
            <a:off x="609599" y="1828800"/>
            <a:ext cx="3810000" cy="4800600"/>
          </a:xfrm>
        </p:spPr>
        <p:txBody>
          <a:bodyPr>
            <a:noAutofit/>
          </a:bodyPr>
          <a:lstStyle/>
          <a:p>
            <a:pPr marL="0" indent="0">
              <a:buNone/>
            </a:pPr>
            <a:r>
              <a:rPr lang="id-ID" sz="2800" dirty="0" smtClean="0">
                <a:solidFill>
                  <a:srgbClr val="FF0000"/>
                </a:solidFill>
              </a:rPr>
              <a:t>Mengevaluasi hasil :</a:t>
            </a:r>
            <a:endParaRPr lang="id-ID" sz="2800" dirty="0">
              <a:solidFill>
                <a:srgbClr val="FF0000"/>
              </a:solidFill>
            </a:endParaRPr>
          </a:p>
          <a:p>
            <a:pPr marL="0" indent="0">
              <a:buNone/>
            </a:pPr>
            <a:r>
              <a:rPr lang="id-ID" sz="2800" dirty="0" smtClean="0"/>
              <a:t>12</a:t>
            </a:r>
            <a:r>
              <a:rPr lang="id-ID" sz="2800" dirty="0"/>
              <a:t>. Membuat generalisasi sampel ke populasi</a:t>
            </a:r>
          </a:p>
          <a:p>
            <a:pPr marL="0" indent="0">
              <a:buNone/>
            </a:pPr>
            <a:r>
              <a:rPr lang="id-ID" sz="2800" dirty="0">
                <a:solidFill>
                  <a:srgbClr val="FF0000"/>
                </a:solidFill>
              </a:rPr>
              <a:t>13. Menganalisa tingkat pengecualian</a:t>
            </a:r>
          </a:p>
          <a:p>
            <a:pPr marL="0" indent="0">
              <a:buNone/>
            </a:pPr>
            <a:r>
              <a:rPr lang="id-ID" sz="2800" dirty="0">
                <a:solidFill>
                  <a:srgbClr val="00B050"/>
                </a:solidFill>
              </a:rPr>
              <a:t>14. Menentukan keberterimaan </a:t>
            </a:r>
            <a:r>
              <a:rPr lang="id-ID" sz="2800" i="1" dirty="0" smtClean="0">
                <a:solidFill>
                  <a:srgbClr val="00B050"/>
                </a:solidFill>
              </a:rPr>
              <a:t>(accetability) </a:t>
            </a:r>
            <a:r>
              <a:rPr lang="id-ID" sz="2800" dirty="0" smtClean="0">
                <a:solidFill>
                  <a:srgbClr val="00B050"/>
                </a:solidFill>
              </a:rPr>
              <a:t>populasi</a:t>
            </a:r>
            <a:endParaRPr lang="id-ID" sz="2000" dirty="0">
              <a:solidFill>
                <a:srgbClr val="00B050"/>
              </a:solidFill>
            </a:endParaRPr>
          </a:p>
          <a:p>
            <a:pPr marL="0" indent="0">
              <a:buNone/>
            </a:pPr>
            <a:endParaRPr lang="id-ID" sz="2000" dirty="0"/>
          </a:p>
        </p:txBody>
      </p:sp>
      <p:sp>
        <p:nvSpPr>
          <p:cNvPr id="5" name="Text Placeholder 4"/>
          <p:cNvSpPr>
            <a:spLocks noGrp="1"/>
          </p:cNvSpPr>
          <p:nvPr>
            <p:ph type="body" sz="quarter" idx="3"/>
          </p:nvPr>
        </p:nvSpPr>
        <p:spPr>
          <a:xfrm>
            <a:off x="4572000" y="990600"/>
            <a:ext cx="3962400" cy="990599"/>
          </a:xfrm>
        </p:spPr>
        <p:txBody>
          <a:bodyPr/>
          <a:lstStyle/>
          <a:p>
            <a:endParaRPr lang="id-ID" dirty="0" smtClean="0"/>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dirty="0" smtClean="0">
              <a:solidFill>
                <a:srgbClr val="C00000"/>
              </a:solidFill>
            </a:endParaRPr>
          </a:p>
          <a:p>
            <a:endParaRPr lang="id-ID" dirty="0">
              <a:solidFill>
                <a:srgbClr val="C00000"/>
              </a:solidFill>
            </a:endParaRPr>
          </a:p>
          <a:p>
            <a:endParaRPr lang="id-ID" sz="1600" dirty="0" smtClean="0">
              <a:solidFill>
                <a:srgbClr val="C00000"/>
              </a:solidFill>
            </a:endParaRPr>
          </a:p>
          <a:p>
            <a:endParaRPr lang="id-ID" sz="1600" dirty="0">
              <a:solidFill>
                <a:srgbClr val="C00000"/>
              </a:solidFill>
            </a:endParaRPr>
          </a:p>
          <a:p>
            <a:endParaRPr lang="id-ID" sz="1600" dirty="0" smtClean="0">
              <a:solidFill>
                <a:srgbClr val="C00000"/>
              </a:solidFill>
            </a:endParaRPr>
          </a:p>
          <a:p>
            <a:endParaRPr lang="id-ID" sz="1600" dirty="0">
              <a:solidFill>
                <a:srgbClr val="C00000"/>
              </a:solidFill>
            </a:endParaRPr>
          </a:p>
          <a:p>
            <a:r>
              <a:rPr lang="id-ID" sz="1800" dirty="0" smtClean="0">
                <a:solidFill>
                  <a:srgbClr val="C00000"/>
                </a:solidFill>
              </a:rPr>
              <a:t>Langkah pengambilan samp el audit untuk pengujian pengendalian &amp; substantif atas transaksi</a:t>
            </a:r>
          </a:p>
          <a:p>
            <a:endParaRPr lang="id-ID" sz="1600" dirty="0"/>
          </a:p>
        </p:txBody>
      </p:sp>
      <p:sp>
        <p:nvSpPr>
          <p:cNvPr id="6" name="Content Placeholder 5"/>
          <p:cNvSpPr>
            <a:spLocks noGrp="1"/>
          </p:cNvSpPr>
          <p:nvPr>
            <p:ph sz="quarter" idx="4"/>
          </p:nvPr>
        </p:nvSpPr>
        <p:spPr>
          <a:xfrm>
            <a:off x="4572000" y="1828800"/>
            <a:ext cx="3962400" cy="4800600"/>
          </a:xfrm>
        </p:spPr>
        <p:txBody>
          <a:bodyPr>
            <a:normAutofit/>
          </a:bodyPr>
          <a:lstStyle/>
          <a:p>
            <a:pPr marL="0" indent="0">
              <a:buNone/>
            </a:pPr>
            <a:r>
              <a:rPr lang="id-ID" sz="2800" dirty="0" smtClean="0">
                <a:solidFill>
                  <a:srgbClr val="FF0000"/>
                </a:solidFill>
              </a:rPr>
              <a:t> Mengevaluasi hasil :</a:t>
            </a:r>
            <a:endParaRPr lang="id-ID" sz="2800" dirty="0">
              <a:solidFill>
                <a:srgbClr val="FF0000"/>
              </a:solidFill>
            </a:endParaRPr>
          </a:p>
          <a:p>
            <a:pPr marL="0" indent="0">
              <a:buNone/>
            </a:pPr>
            <a:r>
              <a:rPr lang="id-ID" sz="2800" dirty="0" smtClean="0"/>
              <a:t>12. Membuat generalisasi sampel ke populasi</a:t>
            </a:r>
          </a:p>
          <a:p>
            <a:pPr marL="0" indent="0">
              <a:buNone/>
            </a:pPr>
            <a:r>
              <a:rPr lang="id-ID" sz="2800" dirty="0" smtClean="0">
                <a:solidFill>
                  <a:srgbClr val="FF0000"/>
                </a:solidFill>
              </a:rPr>
              <a:t>13. Menganalisa tingkat pengecualian</a:t>
            </a:r>
          </a:p>
          <a:p>
            <a:pPr marL="0" indent="0">
              <a:buNone/>
            </a:pPr>
            <a:r>
              <a:rPr lang="id-ID" sz="2800" dirty="0" smtClean="0">
                <a:solidFill>
                  <a:srgbClr val="00B050"/>
                </a:solidFill>
              </a:rPr>
              <a:t>14. Menentukan keberterimaan </a:t>
            </a:r>
            <a:r>
              <a:rPr lang="id-ID" sz="2800" i="1" dirty="0">
                <a:solidFill>
                  <a:srgbClr val="00B050"/>
                </a:solidFill>
              </a:rPr>
              <a:t>(accetability) </a:t>
            </a:r>
            <a:r>
              <a:rPr lang="id-ID" sz="2800" dirty="0" smtClean="0">
                <a:solidFill>
                  <a:schemeClr val="accent6">
                    <a:lumMod val="50000"/>
                  </a:schemeClr>
                </a:solidFill>
              </a:rPr>
              <a:t>populasi</a:t>
            </a:r>
            <a:endParaRPr lang="id-ID" sz="2000" dirty="0">
              <a:solidFill>
                <a:schemeClr val="accent6">
                  <a:lumMod val="50000"/>
                </a:schemeClr>
              </a:solidFill>
            </a:endParaRPr>
          </a:p>
        </p:txBody>
      </p:sp>
    </p:spTree>
    <p:extLst>
      <p:ext uri="{BB962C8B-B14F-4D97-AF65-F5344CB8AC3E}">
        <p14:creationId xmlns:p14="http://schemas.microsoft.com/office/powerpoint/2010/main" val="2814316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07769843"/>
              </p:ext>
            </p:extLst>
          </p:nvPr>
        </p:nvGraphicFramePr>
        <p:xfrm>
          <a:off x="0" y="-1"/>
          <a:ext cx="9144000" cy="6956715"/>
        </p:xfrm>
        <a:graphic>
          <a:graphicData uri="http://schemas.openxmlformats.org/drawingml/2006/table">
            <a:tbl>
              <a:tblPr firstRow="1" firstCol="1" bandRow="1">
                <a:tableStyleId>{5C22544A-7EE6-4342-B048-85BDC9FD1C3A}</a:tableStyleId>
              </a:tblPr>
              <a:tblGrid>
                <a:gridCol w="2514601"/>
                <a:gridCol w="4039208"/>
                <a:gridCol w="1390194"/>
                <a:gridCol w="1199997"/>
              </a:tblGrid>
              <a:tr h="931225">
                <a:tc gridSpan="4">
                  <a:txBody>
                    <a:bodyPr/>
                    <a:lstStyle/>
                    <a:p>
                      <a:pPr algn="ctr">
                        <a:lnSpc>
                          <a:spcPct val="107000"/>
                        </a:lnSpc>
                        <a:spcAft>
                          <a:spcPts val="0"/>
                        </a:spcAft>
                      </a:pPr>
                      <a:r>
                        <a:rPr lang="id-ID" sz="1800" dirty="0">
                          <a:effectLst/>
                        </a:rPr>
                        <a:t>Hub. Antara faktor-faktor yang mempengaruhi ARIA, Dampat terhadapa ARIA, &amp; Jumlah Sampel yang dibutuhkan dalam pengambilan sampel audit</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d-ID"/>
                    </a:p>
                  </a:txBody>
                  <a:tcPr/>
                </a:tc>
                <a:tc hMerge="1">
                  <a:txBody>
                    <a:bodyPr/>
                    <a:lstStyle/>
                    <a:p>
                      <a:endParaRPr lang="id-ID"/>
                    </a:p>
                  </a:txBody>
                  <a:tcPr/>
                </a:tc>
                <a:tc hMerge="1">
                  <a:txBody>
                    <a:bodyPr/>
                    <a:lstStyle/>
                    <a:p>
                      <a:endParaRPr lang="id-ID"/>
                    </a:p>
                  </a:txBody>
                  <a:tcPr/>
                </a:tc>
              </a:tr>
              <a:tr h="1345534">
                <a:tc>
                  <a:txBody>
                    <a:bodyPr/>
                    <a:lstStyle/>
                    <a:p>
                      <a:pPr algn="ctr">
                        <a:lnSpc>
                          <a:spcPct val="107000"/>
                        </a:lnSpc>
                        <a:spcAft>
                          <a:spcPts val="0"/>
                        </a:spcAft>
                      </a:pPr>
                      <a:r>
                        <a:rPr lang="id-ID" sz="1800" dirty="0">
                          <a:effectLst/>
                        </a:rPr>
                        <a:t>Faktor yg mempengaruhi </a:t>
                      </a:r>
                      <a:r>
                        <a:rPr lang="id-ID" sz="1800" dirty="0" smtClean="0">
                          <a:effectLst/>
                        </a:rPr>
                        <a:t>ARIA </a:t>
                      </a:r>
                      <a:r>
                        <a:rPr lang="id-ID" sz="1400" i="1" dirty="0" smtClean="0">
                          <a:effectLst/>
                        </a:rPr>
                        <a:t>(acceptable Risk of Incorrect Acceptance)/ risiko yg dpt diterima</a:t>
                      </a:r>
                      <a:endParaRPr lang="id-ID"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800" dirty="0">
                          <a:effectLst/>
                        </a:rPr>
                        <a:t>Contoh</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800" dirty="0">
                          <a:solidFill>
                            <a:srgbClr val="00B050"/>
                          </a:solidFill>
                          <a:effectLst/>
                        </a:rPr>
                        <a:t>Dampak terhadap ARIA</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800" dirty="0">
                          <a:solidFill>
                            <a:srgbClr val="FF0000"/>
                          </a:solidFill>
                          <a:effectLst/>
                        </a:rPr>
                        <a:t>Jumlah sampel</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1225">
                <a:tc>
                  <a:txBody>
                    <a:bodyPr/>
                    <a:lstStyle/>
                    <a:p>
                      <a:pPr>
                        <a:lnSpc>
                          <a:spcPct val="107000"/>
                        </a:lnSpc>
                        <a:spcAft>
                          <a:spcPts val="0"/>
                        </a:spcAft>
                      </a:pPr>
                      <a:r>
                        <a:rPr lang="id-ID" sz="1800" dirty="0">
                          <a:effectLst/>
                        </a:rPr>
                        <a:t>Efektivitas PI (risk P)</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effectLst/>
                        </a:rPr>
                        <a:t>PI efektif (kurangi risk P)</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00B050"/>
                          </a:solidFill>
                          <a:effectLst/>
                        </a:rPr>
                        <a:t>Bertambah</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FF0000"/>
                          </a:solidFill>
                          <a:effectLst/>
                        </a:rPr>
                        <a:t>Berkurang</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08753">
                <a:tc>
                  <a:txBody>
                    <a:bodyPr/>
                    <a:lstStyle/>
                    <a:p>
                      <a:pPr>
                        <a:lnSpc>
                          <a:spcPct val="107000"/>
                        </a:lnSpc>
                        <a:spcAft>
                          <a:spcPts val="0"/>
                        </a:spcAft>
                      </a:pPr>
                      <a:r>
                        <a:rPr lang="id-ID" sz="1800" dirty="0">
                          <a:effectLst/>
                        </a:rPr>
                        <a:t>Uji Substantif transaksi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a:effectLst/>
                        </a:rPr>
                        <a:t>Tdk ada pengecualian yg ditermuka dalam pengujian substantif atas transaksi</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00B050"/>
                          </a:solidFill>
                          <a:effectLst/>
                        </a:rPr>
                        <a:t>Bertambah</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FF0000"/>
                          </a:solidFill>
                          <a:effectLst/>
                        </a:rPr>
                        <a:t>Berkurang</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08753">
                <a:tc>
                  <a:txBody>
                    <a:bodyPr/>
                    <a:lstStyle/>
                    <a:p>
                      <a:pPr>
                        <a:lnSpc>
                          <a:spcPct val="107000"/>
                        </a:lnSpc>
                        <a:spcAft>
                          <a:spcPts val="0"/>
                        </a:spcAft>
                      </a:pPr>
                      <a:r>
                        <a:rPr lang="id-ID" sz="1800" dirty="0">
                          <a:effectLst/>
                        </a:rPr>
                        <a:t>Risk audit yg dpt diterima</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a:effectLst/>
                        </a:rPr>
                        <a:t>Kemungkinan terjadi kebangkrutan rendah (risk audit yg dpt diterima meningkat)</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00B050"/>
                          </a:solidFill>
                          <a:effectLst/>
                        </a:rPr>
                        <a:t>Bertambah</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FF0000"/>
                          </a:solidFill>
                          <a:effectLst/>
                        </a:rPr>
                        <a:t>Berkurang</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1225">
                <a:tc>
                  <a:txBody>
                    <a:bodyPr/>
                    <a:lstStyle/>
                    <a:p>
                      <a:pPr>
                        <a:lnSpc>
                          <a:spcPct val="107000"/>
                        </a:lnSpc>
                        <a:spcAft>
                          <a:spcPts val="0"/>
                        </a:spcAft>
                      </a:pPr>
                      <a:r>
                        <a:rPr lang="id-ID" sz="1800" dirty="0">
                          <a:effectLst/>
                        </a:rPr>
                        <a:t>Prosedur Analitis</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effectLst/>
                        </a:rPr>
                        <a:t>Prosedur analitis dilakukan tanpa adanya indikasi salah saji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00B050"/>
                          </a:solidFill>
                          <a:effectLst/>
                        </a:rPr>
                        <a:t>Bertambah</a:t>
                      </a:r>
                      <a:endParaRPr lang="id-ID"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800" dirty="0">
                          <a:solidFill>
                            <a:srgbClr val="FF0000"/>
                          </a:solidFill>
                          <a:effectLst/>
                        </a:rPr>
                        <a:t>Berkurang</a:t>
                      </a:r>
                      <a:endParaRPr lang="id-ID"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060438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877</TotalTime>
  <Words>1605</Words>
  <Application>Microsoft Office PowerPoint</Application>
  <PresentationFormat>On-screen Show (4:3)</PresentationFormat>
  <Paragraphs>409</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Times New Roman</vt:lpstr>
      <vt:lpstr>Trebuchet MS</vt:lpstr>
      <vt:lpstr>Wingdings</vt:lpstr>
      <vt:lpstr>Wingdings 3</vt:lpstr>
      <vt:lpstr>Facet</vt:lpstr>
      <vt:lpstr>PENGAMBILAN SAMPEL AUDIT UNTUK PENGUJIAN PERINCIAN SALDO</vt:lpstr>
      <vt:lpstr>JENIS PENGUJIAN  :  BAGIAN YG DIUKUR</vt:lpstr>
      <vt:lpstr>AUDITOR MELAKUKAN PENGUJIAN PENGENDALI &amp; SUBSTANTIF UNTUK :</vt:lpstr>
      <vt:lpstr>3 JENIS UTAMA METODE PENGAMBILAN SAMPEL :</vt:lpstr>
      <vt:lpstr>PENGAMBILAN SAMPEL NONSTATISTIK </vt:lpstr>
      <vt:lpstr>PENGAMBILAN SAMPEL NONSTATISTIK lanjutan.. </vt:lpstr>
      <vt:lpstr>PENGAMBILAN SAMPEL NONSTATISTIK lanjutan.. </vt:lpstr>
      <vt:lpstr>PENGAMBILAN SAMPEL NONSTATISTIK lanjutan.. </vt:lpstr>
      <vt:lpstr>PowerPoint Presentation</vt:lpstr>
      <vt:lpstr>PowerPoint Presentation</vt:lpstr>
      <vt:lpstr>PowerPoint Presentation</vt:lpstr>
      <vt:lpstr>PENGAMBILAN SAMPEL UNIT MONETER (MONETARY UNIT SAMPLING/MUS)</vt:lpstr>
      <vt:lpstr>Perbedaan MUS dg sampel Nonstatistik</vt:lpstr>
      <vt:lpstr>Penjelasan ... GENERALISASI SAMPEL KE POPULASI MENGGUNAKAN TAKNIS MUS OLEH AUDITOR</vt:lpstr>
      <vt:lpstr>Sampling &amp; risiko sampling</vt:lpstr>
      <vt:lpstr>Risiko sampling dapat menimbulkan 2 jenis kesimpulan yang salah :</vt:lpstr>
      <vt:lpstr>Risiko sampling – pengujian pengendalian </vt:lpstr>
      <vt:lpstr>Risiko sampling – pengujian rinci : </vt:lpstr>
      <vt:lpstr>SAMPLING STATISTIK VS NON STATISTIK</vt:lpstr>
      <vt:lpstr>TAHAP-2 DALAM PENERAPAN SAMPLING :</vt:lpstr>
      <vt:lpstr>PERANCANGAN UKURAN &amp; PEMILIHAN UNSUR-UNSUR SAMPEL UNTUK DIUJI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(dalam satu semester)</dc:title>
  <dc:creator>anik</dc:creator>
  <cp:lastModifiedBy>Limitless</cp:lastModifiedBy>
  <cp:revision>101</cp:revision>
  <dcterms:created xsi:type="dcterms:W3CDTF">2013-09-17T00:12:41Z</dcterms:created>
  <dcterms:modified xsi:type="dcterms:W3CDTF">2014-10-05T22:52:37Z</dcterms:modified>
</cp:coreProperties>
</file>